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9" r:id="rId9"/>
    <p:sldId id="263" r:id="rId10"/>
    <p:sldId id="264" r:id="rId11"/>
    <p:sldId id="265" r:id="rId12"/>
    <p:sldId id="267" r:id="rId13"/>
    <p:sldId id="268" r:id="rId14"/>
    <p:sldId id="266" r:id="rId15"/>
  </p:sldIdLst>
  <p:sldSz cx="9144000" cy="5143500" type="screen16x9"/>
  <p:notesSz cx="6858000" cy="9144000"/>
  <p:embeddedFontLst>
    <p:embeddedFont>
      <p:font typeface="Amatic SC" pitchFamily="2" charset="-79"/>
      <p:regular r:id="rId17"/>
      <p:bold r:id="rId18"/>
    </p:embeddedFont>
    <p:embeddedFont>
      <p:font typeface="Source Code Pro" panose="020B0509030403020204" pitchFamily="49" charset="0"/>
      <p:regular r:id="rId19"/>
      <p:bold r:id="rId20"/>
      <p:italic r:id="rId21"/>
      <p:boldItalic r:id="rId22"/>
    </p:embeddedFont>
    <p:embeddedFont>
      <p:font typeface="Source Code Pro SemiBold" panose="020F050202020403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h0RmOCVi+zhZkVXQu8QfBWVrts6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9E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718"/>
  </p:normalViewPr>
  <p:slideViewPr>
    <p:cSldViewPr snapToGrid="0">
      <p:cViewPr varScale="1">
        <p:scale>
          <a:sx n="156" d="100"/>
          <a:sy n="156" d="100"/>
        </p:scale>
        <p:origin x="26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375eebd1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1375eebd16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71024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375eebd16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1375eebd163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58954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375eebd16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1375eebd163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886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375eebd16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1375eebd163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3022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375eebd1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1375eebd16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375eebd16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1375eebd163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5269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9"/>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9"/>
          <p:cNvSpPr txBox="1">
            <a:spLocks noGrp="1"/>
          </p:cNvSpPr>
          <p:nvPr>
            <p:ph type="ctrTitle"/>
          </p:nvPr>
        </p:nvSpPr>
        <p:spPr>
          <a:xfrm>
            <a:off x="311700" y="392150"/>
            <a:ext cx="8520600" cy="2690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endParaRPr/>
          </a:p>
        </p:txBody>
      </p:sp>
      <p:sp>
        <p:nvSpPr>
          <p:cNvPr id="12" name="Google Shape;12;p9"/>
          <p:cNvSpPr txBox="1">
            <a:spLocks noGrp="1"/>
          </p:cNvSpPr>
          <p:nvPr>
            <p:ph type="subTitle" idx="1"/>
          </p:nvPr>
        </p:nvSpPr>
        <p:spPr>
          <a:xfrm>
            <a:off x="311700" y="3890400"/>
            <a:ext cx="8520600" cy="706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8"/>
          <p:cNvSpPr txBox="1">
            <a:spLocks noGrp="1"/>
          </p:cNvSpPr>
          <p:nvPr>
            <p:ph type="body" idx="1"/>
          </p:nvPr>
        </p:nvSpPr>
        <p:spPr>
          <a:xfrm>
            <a:off x="319500" y="4230575"/>
            <a:ext cx="5998800" cy="598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7" name="Google Shape;4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9"/>
          <p:cNvSpPr txBox="1">
            <a:spLocks noGrp="1"/>
          </p:cNvSpPr>
          <p:nvPr>
            <p:ph type="title" hasCustomPrompt="1"/>
          </p:nvPr>
        </p:nvSpPr>
        <p:spPr>
          <a:xfrm>
            <a:off x="311700" y="1240275"/>
            <a:ext cx="8520600" cy="1981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2000"/>
              <a:buNone/>
              <a:defRPr sz="12000">
                <a:solidFill>
                  <a:schemeClr val="lt1"/>
                </a:solidFill>
                <a:highlight>
                  <a:schemeClr val="accent1"/>
                </a:highlight>
              </a:defRPr>
            </a:lvl1pPr>
            <a:lvl2pPr lvl="1" algn="ctr">
              <a:lnSpc>
                <a:spcPct val="100000"/>
              </a:lnSpc>
              <a:spcBef>
                <a:spcPts val="0"/>
              </a:spcBef>
              <a:spcAft>
                <a:spcPts val="0"/>
              </a:spcAft>
              <a:buClr>
                <a:schemeClr val="lt1"/>
              </a:buClr>
              <a:buSzPts val="12000"/>
              <a:buNone/>
              <a:defRPr sz="12000">
                <a:solidFill>
                  <a:schemeClr val="lt1"/>
                </a:solidFill>
                <a:highlight>
                  <a:schemeClr val="accent1"/>
                </a:highlight>
              </a:defRPr>
            </a:lvl2pPr>
            <a:lvl3pPr lvl="2" algn="ctr">
              <a:lnSpc>
                <a:spcPct val="100000"/>
              </a:lnSpc>
              <a:spcBef>
                <a:spcPts val="0"/>
              </a:spcBef>
              <a:spcAft>
                <a:spcPts val="0"/>
              </a:spcAft>
              <a:buClr>
                <a:schemeClr val="lt1"/>
              </a:buClr>
              <a:buSzPts val="12000"/>
              <a:buNone/>
              <a:defRPr sz="12000">
                <a:solidFill>
                  <a:schemeClr val="lt1"/>
                </a:solidFill>
                <a:highlight>
                  <a:schemeClr val="accent1"/>
                </a:highlight>
              </a:defRPr>
            </a:lvl3pPr>
            <a:lvl4pPr lvl="3" algn="ctr">
              <a:lnSpc>
                <a:spcPct val="100000"/>
              </a:lnSpc>
              <a:spcBef>
                <a:spcPts val="0"/>
              </a:spcBef>
              <a:spcAft>
                <a:spcPts val="0"/>
              </a:spcAft>
              <a:buClr>
                <a:schemeClr val="lt1"/>
              </a:buClr>
              <a:buSzPts val="12000"/>
              <a:buNone/>
              <a:defRPr sz="12000">
                <a:solidFill>
                  <a:schemeClr val="lt1"/>
                </a:solidFill>
                <a:highlight>
                  <a:schemeClr val="accent1"/>
                </a:highlight>
              </a:defRPr>
            </a:lvl4pPr>
            <a:lvl5pPr lvl="4" algn="ctr">
              <a:lnSpc>
                <a:spcPct val="100000"/>
              </a:lnSpc>
              <a:spcBef>
                <a:spcPts val="0"/>
              </a:spcBef>
              <a:spcAft>
                <a:spcPts val="0"/>
              </a:spcAft>
              <a:buClr>
                <a:schemeClr val="lt1"/>
              </a:buClr>
              <a:buSzPts val="12000"/>
              <a:buNone/>
              <a:defRPr sz="12000">
                <a:solidFill>
                  <a:schemeClr val="lt1"/>
                </a:solidFill>
                <a:highlight>
                  <a:schemeClr val="accent1"/>
                </a:highlight>
              </a:defRPr>
            </a:lvl5pPr>
            <a:lvl6pPr lvl="5" algn="ctr">
              <a:lnSpc>
                <a:spcPct val="100000"/>
              </a:lnSpc>
              <a:spcBef>
                <a:spcPts val="0"/>
              </a:spcBef>
              <a:spcAft>
                <a:spcPts val="0"/>
              </a:spcAft>
              <a:buClr>
                <a:schemeClr val="lt1"/>
              </a:buClr>
              <a:buSzPts val="12000"/>
              <a:buNone/>
              <a:defRPr sz="12000">
                <a:solidFill>
                  <a:schemeClr val="lt1"/>
                </a:solidFill>
                <a:highlight>
                  <a:schemeClr val="accent1"/>
                </a:highlight>
              </a:defRPr>
            </a:lvl6pPr>
            <a:lvl7pPr lvl="6" algn="ctr">
              <a:lnSpc>
                <a:spcPct val="100000"/>
              </a:lnSpc>
              <a:spcBef>
                <a:spcPts val="0"/>
              </a:spcBef>
              <a:spcAft>
                <a:spcPts val="0"/>
              </a:spcAft>
              <a:buClr>
                <a:schemeClr val="lt1"/>
              </a:buClr>
              <a:buSzPts val="12000"/>
              <a:buNone/>
              <a:defRPr sz="12000">
                <a:solidFill>
                  <a:schemeClr val="lt1"/>
                </a:solidFill>
                <a:highlight>
                  <a:schemeClr val="accent1"/>
                </a:highlight>
              </a:defRPr>
            </a:lvl7pPr>
            <a:lvl8pPr lvl="7" algn="ctr">
              <a:lnSpc>
                <a:spcPct val="100000"/>
              </a:lnSpc>
              <a:spcBef>
                <a:spcPts val="0"/>
              </a:spcBef>
              <a:spcAft>
                <a:spcPts val="0"/>
              </a:spcAft>
              <a:buClr>
                <a:schemeClr val="lt1"/>
              </a:buClr>
              <a:buSzPts val="12000"/>
              <a:buNone/>
              <a:defRPr sz="12000">
                <a:solidFill>
                  <a:schemeClr val="lt1"/>
                </a:solidFill>
                <a:highlight>
                  <a:schemeClr val="accent1"/>
                </a:highlight>
              </a:defRPr>
            </a:lvl8pPr>
            <a:lvl9pPr lvl="8" algn="ctr">
              <a:lnSpc>
                <a:spcPct val="100000"/>
              </a:lnSpc>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50" name="Google Shape;50;p19"/>
          <p:cNvSpPr txBox="1">
            <a:spLocks noGrp="1"/>
          </p:cNvSpPr>
          <p:nvPr>
            <p:ph type="body" idx="1"/>
          </p:nvPr>
        </p:nvSpPr>
        <p:spPr>
          <a:xfrm>
            <a:off x="311700" y="33046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lnSpc>
                <a:spcPct val="115000"/>
              </a:lnSpc>
              <a:spcBef>
                <a:spcPts val="0"/>
              </a:spcBef>
              <a:spcAft>
                <a:spcPts val="0"/>
              </a:spcAft>
              <a:buClr>
                <a:schemeClr val="accent1"/>
              </a:buClr>
              <a:buSzPts val="1400"/>
              <a:buChar char="○"/>
              <a:defRPr>
                <a:solidFill>
                  <a:schemeClr val="accent1"/>
                </a:solidFill>
                <a:highlight>
                  <a:schemeClr val="dk1"/>
                </a:highlight>
              </a:defRPr>
            </a:lvl2pPr>
            <a:lvl3pPr marL="1371600" lvl="2" indent="-317500" algn="ctr">
              <a:lnSpc>
                <a:spcPct val="115000"/>
              </a:lnSpc>
              <a:spcBef>
                <a:spcPts val="0"/>
              </a:spcBef>
              <a:spcAft>
                <a:spcPts val="0"/>
              </a:spcAft>
              <a:buClr>
                <a:schemeClr val="accent1"/>
              </a:buClr>
              <a:buSzPts val="1400"/>
              <a:buChar char="■"/>
              <a:defRPr>
                <a:solidFill>
                  <a:schemeClr val="accent1"/>
                </a:solidFill>
                <a:highlight>
                  <a:schemeClr val="dk1"/>
                </a:highlight>
              </a:defRPr>
            </a:lvl3pPr>
            <a:lvl4pPr marL="1828800" lvl="3" indent="-317500" algn="ctr">
              <a:lnSpc>
                <a:spcPct val="115000"/>
              </a:lnSpc>
              <a:spcBef>
                <a:spcPts val="0"/>
              </a:spcBef>
              <a:spcAft>
                <a:spcPts val="0"/>
              </a:spcAft>
              <a:buClr>
                <a:schemeClr val="accent1"/>
              </a:buClr>
              <a:buSzPts val="1400"/>
              <a:buChar char="●"/>
              <a:defRPr>
                <a:solidFill>
                  <a:schemeClr val="accent1"/>
                </a:solidFill>
                <a:highlight>
                  <a:schemeClr val="dk1"/>
                </a:highlight>
              </a:defRPr>
            </a:lvl4pPr>
            <a:lvl5pPr marL="2286000" lvl="4" indent="-317500" algn="ctr">
              <a:lnSpc>
                <a:spcPct val="115000"/>
              </a:lnSpc>
              <a:spcBef>
                <a:spcPts val="0"/>
              </a:spcBef>
              <a:spcAft>
                <a:spcPts val="0"/>
              </a:spcAft>
              <a:buClr>
                <a:schemeClr val="accent1"/>
              </a:buClr>
              <a:buSzPts val="1400"/>
              <a:buChar char="○"/>
              <a:defRPr>
                <a:solidFill>
                  <a:schemeClr val="accent1"/>
                </a:solidFill>
                <a:highlight>
                  <a:schemeClr val="dk1"/>
                </a:highlight>
              </a:defRPr>
            </a:lvl5pPr>
            <a:lvl6pPr marL="2743200" lvl="5" indent="-317500" algn="ctr">
              <a:lnSpc>
                <a:spcPct val="115000"/>
              </a:lnSpc>
              <a:spcBef>
                <a:spcPts val="0"/>
              </a:spcBef>
              <a:spcAft>
                <a:spcPts val="0"/>
              </a:spcAft>
              <a:buClr>
                <a:schemeClr val="accent1"/>
              </a:buClr>
              <a:buSzPts val="1400"/>
              <a:buChar char="■"/>
              <a:defRPr>
                <a:solidFill>
                  <a:schemeClr val="accent1"/>
                </a:solidFill>
                <a:highlight>
                  <a:schemeClr val="dk1"/>
                </a:highlight>
              </a:defRPr>
            </a:lvl6pPr>
            <a:lvl7pPr marL="3200400" lvl="6" indent="-317500" algn="ctr">
              <a:lnSpc>
                <a:spcPct val="115000"/>
              </a:lnSpc>
              <a:spcBef>
                <a:spcPts val="0"/>
              </a:spcBef>
              <a:spcAft>
                <a:spcPts val="0"/>
              </a:spcAft>
              <a:buClr>
                <a:schemeClr val="accent1"/>
              </a:buClr>
              <a:buSzPts val="1400"/>
              <a:buChar char="●"/>
              <a:defRPr>
                <a:solidFill>
                  <a:schemeClr val="accent1"/>
                </a:solidFill>
                <a:highlight>
                  <a:schemeClr val="dk1"/>
                </a:highlight>
              </a:defRPr>
            </a:lvl7pPr>
            <a:lvl8pPr marL="3657600" lvl="7" indent="-317500" algn="ctr">
              <a:lnSpc>
                <a:spcPct val="115000"/>
              </a:lnSpc>
              <a:spcBef>
                <a:spcPts val="0"/>
              </a:spcBef>
              <a:spcAft>
                <a:spcPts val="0"/>
              </a:spcAft>
              <a:buClr>
                <a:schemeClr val="accent1"/>
              </a:buClr>
              <a:buSzPts val="1400"/>
              <a:buChar char="○"/>
              <a:defRPr>
                <a:solidFill>
                  <a:schemeClr val="accent1"/>
                </a:solidFill>
                <a:highlight>
                  <a:schemeClr val="dk1"/>
                </a:highlight>
              </a:defRPr>
            </a:lvl8pPr>
            <a:lvl9pPr marL="4114800" lvl="8" indent="-317500" algn="ctr">
              <a:lnSpc>
                <a:spcPct val="115000"/>
              </a:lnSpc>
              <a:spcBef>
                <a:spcPts val="0"/>
              </a:spcBef>
              <a:spcAft>
                <a:spcPts val="0"/>
              </a:spcAft>
              <a:buClr>
                <a:schemeClr val="accent1"/>
              </a:buClr>
              <a:buSzPts val="1400"/>
              <a:buChar char="■"/>
              <a:defRPr>
                <a:solidFill>
                  <a:schemeClr val="accent1"/>
                </a:solidFill>
                <a:highlight>
                  <a:schemeClr val="dk1"/>
                </a:highlight>
              </a:defRPr>
            </a:lvl9pPr>
          </a:lstStyle>
          <a:p>
            <a:endParaRPr/>
          </a:p>
        </p:txBody>
      </p:sp>
      <p:sp>
        <p:nvSpPr>
          <p:cNvPr id="51" name="Google Shape;51;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
        <p:cNvGrpSpPr/>
        <p:nvPr/>
      </p:nvGrpSpPr>
      <p:grpSpPr>
        <a:xfrm>
          <a:off x="0" y="0"/>
          <a:ext cx="0" cy="0"/>
          <a:chOff x="0" y="0"/>
          <a:chExt cx="0" cy="0"/>
        </a:xfrm>
      </p:grpSpPr>
      <p:sp>
        <p:nvSpPr>
          <p:cNvPr id="15" name="Google Shape;15;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sp>
        <p:nvSpPr>
          <p:cNvPr id="17" name="Google Shape;17;p11"/>
          <p:cNvSpPr txBox="1">
            <a:spLocks noGrp="1"/>
          </p:cNvSpPr>
          <p:nvPr>
            <p:ph type="title"/>
          </p:nvPr>
        </p:nvSpPr>
        <p:spPr>
          <a:xfrm>
            <a:off x="2802750" y="802500"/>
            <a:ext cx="3538500" cy="3538500"/>
          </a:xfrm>
          <a:prstGeom prst="rect">
            <a:avLst/>
          </a:prstGeom>
          <a:solidFill>
            <a:srgbClr val="FFFFFF"/>
          </a:solid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8" name="Google Shape;1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12"/>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1" name="Google Shape;21;p12"/>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 name="Google Shape;22;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13"/>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5" name="Google Shape;25;p13"/>
          <p:cNvSpPr txBox="1">
            <a:spLocks noGrp="1"/>
          </p:cNvSpPr>
          <p:nvPr>
            <p:ph type="body" idx="1"/>
          </p:nvPr>
        </p:nvSpPr>
        <p:spPr>
          <a:xfrm>
            <a:off x="311700" y="1228675"/>
            <a:ext cx="3999900" cy="3340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13"/>
          <p:cNvSpPr txBox="1">
            <a:spLocks noGrp="1"/>
          </p:cNvSpPr>
          <p:nvPr>
            <p:ph type="body" idx="2"/>
          </p:nvPr>
        </p:nvSpPr>
        <p:spPr>
          <a:xfrm>
            <a:off x="4832400" y="1228675"/>
            <a:ext cx="3999900" cy="3340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7" name="Google Shape;2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14"/>
          <p:cNvSpPr txBox="1">
            <a:spLocks noGrp="1"/>
          </p:cNvSpPr>
          <p:nvPr>
            <p:ph type="title"/>
          </p:nvPr>
        </p:nvSpPr>
        <p:spPr>
          <a:xfrm>
            <a:off x="304800" y="309350"/>
            <a:ext cx="8537700" cy="748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30" name="Google Shape;30;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1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3000"/>
              <a:buNone/>
              <a:defRPr sz="3000">
                <a:highlight>
                  <a:schemeClr val="dk1"/>
                </a:highlight>
              </a:defRPr>
            </a:lvl1pPr>
            <a:lvl2pPr lvl="1" algn="l">
              <a:lnSpc>
                <a:spcPct val="100000"/>
              </a:lnSpc>
              <a:spcBef>
                <a:spcPts val="0"/>
              </a:spcBef>
              <a:spcAft>
                <a:spcPts val="0"/>
              </a:spcAft>
              <a:buSzPts val="3000"/>
              <a:buNone/>
              <a:defRPr sz="3000">
                <a:highlight>
                  <a:schemeClr val="dk1"/>
                </a:highlight>
              </a:defRPr>
            </a:lvl2pPr>
            <a:lvl3pPr lvl="2" algn="l">
              <a:lnSpc>
                <a:spcPct val="100000"/>
              </a:lnSpc>
              <a:spcBef>
                <a:spcPts val="0"/>
              </a:spcBef>
              <a:spcAft>
                <a:spcPts val="0"/>
              </a:spcAft>
              <a:buSzPts val="3000"/>
              <a:buNone/>
              <a:defRPr sz="3000">
                <a:highlight>
                  <a:schemeClr val="dk1"/>
                </a:highlight>
              </a:defRPr>
            </a:lvl3pPr>
            <a:lvl4pPr lvl="3" algn="l">
              <a:lnSpc>
                <a:spcPct val="100000"/>
              </a:lnSpc>
              <a:spcBef>
                <a:spcPts val="0"/>
              </a:spcBef>
              <a:spcAft>
                <a:spcPts val="0"/>
              </a:spcAft>
              <a:buSzPts val="3000"/>
              <a:buNone/>
              <a:defRPr sz="3000">
                <a:highlight>
                  <a:schemeClr val="dk1"/>
                </a:highlight>
              </a:defRPr>
            </a:lvl4pPr>
            <a:lvl5pPr lvl="4" algn="l">
              <a:lnSpc>
                <a:spcPct val="100000"/>
              </a:lnSpc>
              <a:spcBef>
                <a:spcPts val="0"/>
              </a:spcBef>
              <a:spcAft>
                <a:spcPts val="0"/>
              </a:spcAft>
              <a:buSzPts val="3000"/>
              <a:buNone/>
              <a:defRPr sz="3000">
                <a:highlight>
                  <a:schemeClr val="dk1"/>
                </a:highlight>
              </a:defRPr>
            </a:lvl5pPr>
            <a:lvl6pPr lvl="5" algn="l">
              <a:lnSpc>
                <a:spcPct val="100000"/>
              </a:lnSpc>
              <a:spcBef>
                <a:spcPts val="0"/>
              </a:spcBef>
              <a:spcAft>
                <a:spcPts val="0"/>
              </a:spcAft>
              <a:buSzPts val="3000"/>
              <a:buNone/>
              <a:defRPr sz="3000">
                <a:highlight>
                  <a:schemeClr val="dk1"/>
                </a:highlight>
              </a:defRPr>
            </a:lvl6pPr>
            <a:lvl7pPr lvl="6" algn="l">
              <a:lnSpc>
                <a:spcPct val="100000"/>
              </a:lnSpc>
              <a:spcBef>
                <a:spcPts val="0"/>
              </a:spcBef>
              <a:spcAft>
                <a:spcPts val="0"/>
              </a:spcAft>
              <a:buSzPts val="3000"/>
              <a:buNone/>
              <a:defRPr sz="3000">
                <a:highlight>
                  <a:schemeClr val="dk1"/>
                </a:highlight>
              </a:defRPr>
            </a:lvl7pPr>
            <a:lvl8pPr lvl="7" algn="l">
              <a:lnSpc>
                <a:spcPct val="100000"/>
              </a:lnSpc>
              <a:spcBef>
                <a:spcPts val="0"/>
              </a:spcBef>
              <a:spcAft>
                <a:spcPts val="0"/>
              </a:spcAft>
              <a:buSzPts val="3000"/>
              <a:buNone/>
              <a:defRPr sz="3000">
                <a:highlight>
                  <a:schemeClr val="dk1"/>
                </a:highlight>
              </a:defRPr>
            </a:lvl8pPr>
            <a:lvl9pPr lvl="8" algn="l">
              <a:lnSpc>
                <a:spcPct val="100000"/>
              </a:lnSpc>
              <a:spcBef>
                <a:spcPts val="0"/>
              </a:spcBef>
              <a:spcAft>
                <a:spcPts val="0"/>
              </a:spcAft>
              <a:buSzPts val="3000"/>
              <a:buNone/>
              <a:defRPr sz="3000">
                <a:highlight>
                  <a:schemeClr val="dk1"/>
                </a:highlight>
              </a:defRPr>
            </a:lvl9pPr>
          </a:lstStyle>
          <a:p>
            <a:endParaRPr/>
          </a:p>
        </p:txBody>
      </p:sp>
      <p:sp>
        <p:nvSpPr>
          <p:cNvPr id="33" name="Google Shape;33;p1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4" name="Google Shape;3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5"/>
        <p:cNvGrpSpPr/>
        <p:nvPr/>
      </p:nvGrpSpPr>
      <p:grpSpPr>
        <a:xfrm>
          <a:off x="0" y="0"/>
          <a:ext cx="0" cy="0"/>
          <a:chOff x="0" y="0"/>
          <a:chExt cx="0" cy="0"/>
        </a:xfrm>
      </p:grpSpPr>
      <p:sp>
        <p:nvSpPr>
          <p:cNvPr id="36" name="Google Shape;36;p16"/>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37" name="Google Shape;37;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17"/>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17"/>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41" name="Google Shape;41;p17"/>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a:endParaRPr/>
          </a:p>
        </p:txBody>
      </p:sp>
      <p:sp>
        <p:nvSpPr>
          <p:cNvPr id="42" name="Google Shape;42;p17"/>
          <p:cNvSpPr txBox="1">
            <a:spLocks noGrp="1"/>
          </p:cNvSpPr>
          <p:nvPr>
            <p:ph type="subTitle" idx="1"/>
          </p:nvPr>
        </p:nvSpPr>
        <p:spPr>
          <a:xfrm>
            <a:off x="265500" y="2845223"/>
            <a:ext cx="4045200" cy="13455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3" name="Google Shape;43;p17"/>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accent1"/>
              </a:buClr>
              <a:buSzPts val="1800"/>
              <a:buChar char="●"/>
              <a:defRPr>
                <a:solidFill>
                  <a:schemeClr val="accent1"/>
                </a:solidFill>
                <a:highlight>
                  <a:schemeClr val="lt1"/>
                </a:highlight>
              </a:defRPr>
            </a:lvl1pPr>
            <a:lvl2pPr marL="914400" lvl="1" indent="-317500" algn="l">
              <a:lnSpc>
                <a:spcPct val="115000"/>
              </a:lnSpc>
              <a:spcBef>
                <a:spcPts val="0"/>
              </a:spcBef>
              <a:spcAft>
                <a:spcPts val="0"/>
              </a:spcAft>
              <a:buClr>
                <a:schemeClr val="accent1"/>
              </a:buClr>
              <a:buSzPts val="1400"/>
              <a:buChar char="○"/>
              <a:defRPr>
                <a:solidFill>
                  <a:schemeClr val="accent1"/>
                </a:solidFill>
                <a:highlight>
                  <a:schemeClr val="lt1"/>
                </a:highlight>
              </a:defRPr>
            </a:lvl2pPr>
            <a:lvl3pPr marL="1371600" lvl="2" indent="-317500" algn="l">
              <a:lnSpc>
                <a:spcPct val="115000"/>
              </a:lnSpc>
              <a:spcBef>
                <a:spcPts val="0"/>
              </a:spcBef>
              <a:spcAft>
                <a:spcPts val="0"/>
              </a:spcAft>
              <a:buClr>
                <a:schemeClr val="accent1"/>
              </a:buClr>
              <a:buSzPts val="1400"/>
              <a:buChar char="■"/>
              <a:defRPr>
                <a:solidFill>
                  <a:schemeClr val="accent1"/>
                </a:solidFill>
                <a:highlight>
                  <a:schemeClr val="lt1"/>
                </a:highlight>
              </a:defRPr>
            </a:lvl3pPr>
            <a:lvl4pPr marL="1828800" lvl="3" indent="-317500" algn="l">
              <a:lnSpc>
                <a:spcPct val="115000"/>
              </a:lnSpc>
              <a:spcBef>
                <a:spcPts val="0"/>
              </a:spcBef>
              <a:spcAft>
                <a:spcPts val="0"/>
              </a:spcAft>
              <a:buClr>
                <a:schemeClr val="accent1"/>
              </a:buClr>
              <a:buSzPts val="1400"/>
              <a:buChar char="●"/>
              <a:defRPr>
                <a:solidFill>
                  <a:schemeClr val="accent1"/>
                </a:solidFill>
                <a:highlight>
                  <a:schemeClr val="lt1"/>
                </a:highlight>
              </a:defRPr>
            </a:lvl4pPr>
            <a:lvl5pPr marL="2286000" lvl="4" indent="-317500" algn="l">
              <a:lnSpc>
                <a:spcPct val="115000"/>
              </a:lnSpc>
              <a:spcBef>
                <a:spcPts val="0"/>
              </a:spcBef>
              <a:spcAft>
                <a:spcPts val="0"/>
              </a:spcAft>
              <a:buClr>
                <a:schemeClr val="accent1"/>
              </a:buClr>
              <a:buSzPts val="1400"/>
              <a:buChar char="○"/>
              <a:defRPr>
                <a:solidFill>
                  <a:schemeClr val="accent1"/>
                </a:solidFill>
                <a:highlight>
                  <a:schemeClr val="lt1"/>
                </a:highlight>
              </a:defRPr>
            </a:lvl5pPr>
            <a:lvl6pPr marL="2743200" lvl="5" indent="-317500" algn="l">
              <a:lnSpc>
                <a:spcPct val="115000"/>
              </a:lnSpc>
              <a:spcBef>
                <a:spcPts val="0"/>
              </a:spcBef>
              <a:spcAft>
                <a:spcPts val="0"/>
              </a:spcAft>
              <a:buClr>
                <a:schemeClr val="accent1"/>
              </a:buClr>
              <a:buSzPts val="1400"/>
              <a:buChar char="■"/>
              <a:defRPr>
                <a:solidFill>
                  <a:schemeClr val="accent1"/>
                </a:solidFill>
                <a:highlight>
                  <a:schemeClr val="lt1"/>
                </a:highlight>
              </a:defRPr>
            </a:lvl6pPr>
            <a:lvl7pPr marL="3200400" lvl="6" indent="-317500" algn="l">
              <a:lnSpc>
                <a:spcPct val="115000"/>
              </a:lnSpc>
              <a:spcBef>
                <a:spcPts val="0"/>
              </a:spcBef>
              <a:spcAft>
                <a:spcPts val="0"/>
              </a:spcAft>
              <a:buClr>
                <a:schemeClr val="accent1"/>
              </a:buClr>
              <a:buSzPts val="1400"/>
              <a:buChar char="●"/>
              <a:defRPr>
                <a:solidFill>
                  <a:schemeClr val="accent1"/>
                </a:solidFill>
                <a:highlight>
                  <a:schemeClr val="lt1"/>
                </a:highlight>
              </a:defRPr>
            </a:lvl7pPr>
            <a:lvl8pPr marL="3657600" lvl="7" indent="-317500" algn="l">
              <a:lnSpc>
                <a:spcPct val="115000"/>
              </a:lnSpc>
              <a:spcBef>
                <a:spcPts val="0"/>
              </a:spcBef>
              <a:spcAft>
                <a:spcPts val="0"/>
              </a:spcAft>
              <a:buClr>
                <a:schemeClr val="accent1"/>
              </a:buClr>
              <a:buSzPts val="1400"/>
              <a:buChar char="○"/>
              <a:defRPr>
                <a:solidFill>
                  <a:schemeClr val="accent1"/>
                </a:solidFill>
                <a:highlight>
                  <a:schemeClr val="lt1"/>
                </a:highlight>
              </a:defRPr>
            </a:lvl8pPr>
            <a:lvl9pPr marL="4114800" lvl="8" indent="-317500" algn="l">
              <a:lnSpc>
                <a:spcPct val="115000"/>
              </a:lnSpc>
              <a:spcBef>
                <a:spcPts val="0"/>
              </a:spcBef>
              <a:spcAft>
                <a:spcPts val="0"/>
              </a:spcAft>
              <a:buClr>
                <a:schemeClr val="accent1"/>
              </a:buClr>
              <a:buSzPts val="1400"/>
              <a:buChar char="■"/>
              <a:defRPr>
                <a:solidFill>
                  <a:schemeClr val="accent1"/>
                </a:solidFill>
                <a:highlight>
                  <a:schemeClr val="lt1"/>
                </a:highlight>
              </a:defRPr>
            </a:lvl9pPr>
          </a:lstStyle>
          <a:p>
            <a:endParaRPr/>
          </a:p>
        </p:txBody>
      </p:sp>
      <p:sp>
        <p:nvSpPr>
          <p:cNvPr id="44" name="Google Shape;4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1pPr>
            <a:lvl2pPr marR="0" lvl="1"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2pPr>
            <a:lvl3pPr marR="0" lvl="2"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3pPr>
            <a:lvl4pPr marR="0" lvl="3"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4pPr>
            <a:lvl5pPr marR="0" lvl="4"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5pPr>
            <a:lvl6pPr marR="0" lvl="5"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6pPr>
            <a:lvl7pPr marR="0" lvl="6"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7pPr>
            <a:lvl8pPr marR="0" lvl="7"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8pPr>
            <a:lvl9pPr marR="0" lvl="8"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9pPr>
          </a:lstStyle>
          <a:p>
            <a:endParaRPr/>
          </a:p>
        </p:txBody>
      </p:sp>
      <p:sp>
        <p:nvSpPr>
          <p:cNvPr id="7" name="Google Shape;7;p8"/>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Source Code Pro"/>
              <a:buChar char="●"/>
              <a:defRPr sz="1800" b="0" i="0" u="none" strike="noStrike" cap="none">
                <a:solidFill>
                  <a:schemeClr val="dk2"/>
                </a:solidFill>
                <a:latin typeface="Source Code Pro"/>
                <a:ea typeface="Source Code Pro"/>
                <a:cs typeface="Source Code Pro"/>
                <a:sym typeface="Source Code Pro"/>
              </a:defRPr>
            </a:lvl1pPr>
            <a:lvl2pPr marL="914400" marR="0" lvl="1"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2pPr>
            <a:lvl3pPr marL="1371600" marR="0" lvl="2"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3pPr>
            <a:lvl4pPr marL="1828800" marR="0" lvl="3"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4pPr>
            <a:lvl5pPr marL="2286000" marR="0" lvl="4"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5pPr>
            <a:lvl6pPr marL="2743200" marR="0" lvl="5"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6pPr>
            <a:lvl7pPr marL="3200400" marR="0" lvl="6"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7pPr>
            <a:lvl8pPr marL="3657600" marR="0" lvl="7"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8pPr>
            <a:lvl9pPr marL="4114800" marR="0" lvl="8" indent="-317500" algn="l" rtl="0">
              <a:lnSpc>
                <a:spcPct val="115000"/>
              </a:lnSpc>
              <a:spcBef>
                <a:spcPts val="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9pPr>
          </a:lstStyle>
          <a:p>
            <a:endParaRPr/>
          </a:p>
        </p:txBody>
      </p:sp>
      <p:sp>
        <p:nvSpPr>
          <p:cNvPr id="8" name="Google Shape;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D9EEB"/>
        </a:solidFill>
        <a:effectLst/>
      </p:bgPr>
    </p:bg>
    <p:spTree>
      <p:nvGrpSpPr>
        <p:cNvPr id="1" name="Shape 55"/>
        <p:cNvGrpSpPr/>
        <p:nvPr/>
      </p:nvGrpSpPr>
      <p:grpSpPr>
        <a:xfrm>
          <a:off x="0" y="0"/>
          <a:ext cx="0" cy="0"/>
          <a:chOff x="0" y="0"/>
          <a:chExt cx="0" cy="0"/>
        </a:xfrm>
      </p:grpSpPr>
      <p:sp>
        <p:nvSpPr>
          <p:cNvPr id="56" name="Google Shape;56;p1"/>
          <p:cNvSpPr txBox="1">
            <a:spLocks noGrp="1"/>
          </p:cNvSpPr>
          <p:nvPr>
            <p:ph type="ctrTitle"/>
          </p:nvPr>
        </p:nvSpPr>
        <p:spPr>
          <a:xfrm>
            <a:off x="660250" y="367675"/>
            <a:ext cx="7560600" cy="26904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8000"/>
              <a:buNone/>
            </a:pPr>
            <a:r>
              <a:rPr lang="es" sz="8000"/>
              <a:t>Re</a:t>
            </a:r>
            <a:r>
              <a:rPr lang="es"/>
              <a:t>staurants recommendator</a:t>
            </a:r>
            <a:endParaRPr sz="8000"/>
          </a:p>
        </p:txBody>
      </p:sp>
      <p:sp>
        <p:nvSpPr>
          <p:cNvPr id="57" name="Google Shape;57;p1"/>
          <p:cNvSpPr txBox="1">
            <a:spLocks noGrp="1"/>
          </p:cNvSpPr>
          <p:nvPr>
            <p:ph type="subTitle" idx="1"/>
          </p:nvPr>
        </p:nvSpPr>
        <p:spPr>
          <a:xfrm>
            <a:off x="1581325" y="3958925"/>
            <a:ext cx="5956200" cy="706200"/>
          </a:xfrm>
          <a:prstGeom prst="rect">
            <a:avLst/>
          </a:prstGeom>
          <a:noFill/>
          <a:ln>
            <a:noFill/>
          </a:ln>
        </p:spPr>
        <p:txBody>
          <a:bodyPr spcFirstLastPara="1" wrap="square" lIns="91425" tIns="91425" rIns="91425" bIns="91425" anchor="ctr" anchorCtr="0">
            <a:normAutofit fontScale="92500"/>
          </a:bodyPr>
          <a:lstStyle/>
          <a:p>
            <a:pPr marL="0" lvl="0" indent="0" algn="ctr" rtl="0">
              <a:lnSpc>
                <a:spcPct val="100000"/>
              </a:lnSpc>
              <a:spcBef>
                <a:spcPts val="0"/>
              </a:spcBef>
              <a:spcAft>
                <a:spcPts val="0"/>
              </a:spcAft>
              <a:buSzPts val="2270"/>
              <a:buNone/>
            </a:pPr>
            <a:r>
              <a:rPr lang="es" b="1">
                <a:solidFill>
                  <a:srgbClr val="000000"/>
                </a:solidFill>
              </a:rPr>
              <a:t>Mariloy Hernández, Jesus Antonio, Jesus Molina</a:t>
            </a:r>
            <a:r>
              <a:rPr lang="es">
                <a:solidFill>
                  <a:srgbClr val="000000"/>
                </a:solidFill>
              </a:rPr>
              <a:t> </a:t>
            </a:r>
            <a:r>
              <a:rPr lang="es" b="1">
                <a:solidFill>
                  <a:srgbClr val="000000"/>
                </a:solidFill>
              </a:rPr>
              <a:t>&amp; Karla Plazas</a:t>
            </a:r>
            <a:endParaRPr b="1">
              <a:solidFill>
                <a:srgbClr val="000000"/>
              </a:solidFill>
            </a:endParaRPr>
          </a:p>
        </p:txBody>
      </p:sp>
      <p:pic>
        <p:nvPicPr>
          <p:cNvPr id="58" name="Google Shape;58;p1"/>
          <p:cNvPicPr preferRelativeResize="0"/>
          <p:nvPr/>
        </p:nvPicPr>
        <p:blipFill rotWithShape="1">
          <a:blip r:embed="rId3">
            <a:alphaModFix/>
          </a:blip>
          <a:srcRect r="64139"/>
          <a:stretch/>
        </p:blipFill>
        <p:spPr>
          <a:xfrm>
            <a:off x="1395050" y="166700"/>
            <a:ext cx="1368252" cy="1728700"/>
          </a:xfrm>
          <a:prstGeom prst="rect">
            <a:avLst/>
          </a:prstGeom>
          <a:noFill/>
          <a:ln>
            <a:noFill/>
          </a:ln>
          <a:effectLst>
            <a:outerShdw blurRad="242888" dist="9525" algn="bl" rotWithShape="0">
              <a:srgbClr val="9E9E9E">
                <a:alpha val="95686"/>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p:nvPr/>
        </p:nvSpPr>
        <p:spPr>
          <a:xfrm>
            <a:off x="0" y="1272350"/>
            <a:ext cx="4361100" cy="3683700"/>
          </a:xfrm>
          <a:prstGeom prst="rect">
            <a:avLst/>
          </a:prstGeom>
          <a:solidFill>
            <a:srgbClr val="6D9EEB"/>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7"/>
          <p:cNvSpPr txBox="1">
            <a:spLocks noGrp="1"/>
          </p:cNvSpPr>
          <p:nvPr>
            <p:ph type="ctrTitle" idx="4294967295"/>
          </p:nvPr>
        </p:nvSpPr>
        <p:spPr>
          <a:xfrm>
            <a:off x="311700" y="161450"/>
            <a:ext cx="8520600" cy="824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1"/>
              </a:buClr>
              <a:buSzPts val="4200"/>
              <a:buFont typeface="Amatic SC"/>
              <a:buNone/>
            </a:pPr>
            <a:r>
              <a:rPr lang="es" sz="5300" b="1" i="0" u="none" strike="noStrike" cap="none">
                <a:solidFill>
                  <a:schemeClr val="accent1"/>
                </a:solidFill>
                <a:latin typeface="Amatic SC"/>
                <a:ea typeface="Amatic SC"/>
                <a:cs typeface="Amatic SC"/>
                <a:sym typeface="Amatic SC"/>
              </a:rPr>
              <a:t>data source</a:t>
            </a:r>
            <a:endParaRPr sz="5300" b="1" i="0" u="none" strike="noStrike" cap="none">
              <a:solidFill>
                <a:schemeClr val="accent1"/>
              </a:solidFill>
              <a:latin typeface="Amatic SC"/>
              <a:ea typeface="Amatic SC"/>
              <a:cs typeface="Amatic SC"/>
              <a:sym typeface="Amatic SC"/>
            </a:endParaRPr>
          </a:p>
        </p:txBody>
      </p:sp>
      <p:sp>
        <p:nvSpPr>
          <p:cNvPr id="131" name="Google Shape;131;p7"/>
          <p:cNvSpPr/>
          <p:nvPr/>
        </p:nvSpPr>
        <p:spPr>
          <a:xfrm>
            <a:off x="0" y="1085675"/>
            <a:ext cx="2831400" cy="52500"/>
          </a:xfrm>
          <a:prstGeom prst="rect">
            <a:avLst/>
          </a:prstGeom>
          <a:solidFill>
            <a:srgbClr val="6D9EEB"/>
          </a:solid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2" name="Google Shape;132;p7"/>
          <p:cNvPicPr preferRelativeResize="0"/>
          <p:nvPr/>
        </p:nvPicPr>
        <p:blipFill rotWithShape="1">
          <a:blip r:embed="rId3">
            <a:alphaModFix/>
          </a:blip>
          <a:srcRect l="4275" t="1830" r="2950" b="3346"/>
          <a:stretch/>
        </p:blipFill>
        <p:spPr>
          <a:xfrm>
            <a:off x="4442475" y="1410175"/>
            <a:ext cx="4622774" cy="3342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D9EEB"/>
        </a:solidFill>
        <a:effectLst/>
      </p:bgPr>
    </p:bg>
    <p:spTree>
      <p:nvGrpSpPr>
        <p:cNvPr id="1" name="Shape 89"/>
        <p:cNvGrpSpPr/>
        <p:nvPr/>
      </p:nvGrpSpPr>
      <p:grpSpPr>
        <a:xfrm>
          <a:off x="0" y="0"/>
          <a:ext cx="0" cy="0"/>
          <a:chOff x="0" y="0"/>
          <a:chExt cx="0" cy="0"/>
        </a:xfrm>
      </p:grpSpPr>
      <p:sp>
        <p:nvSpPr>
          <p:cNvPr id="90" name="Google Shape;90;g1375eebd163_0_0"/>
          <p:cNvSpPr txBox="1">
            <a:spLocks noGrp="1"/>
          </p:cNvSpPr>
          <p:nvPr>
            <p:ph type="title"/>
          </p:nvPr>
        </p:nvSpPr>
        <p:spPr>
          <a:xfrm>
            <a:off x="2802750" y="802500"/>
            <a:ext cx="3538500" cy="3538500"/>
          </a:xfrm>
          <a:prstGeom prst="rect">
            <a:avLst/>
          </a:prstGeom>
          <a:solidFill>
            <a:srgbClr val="FFFFFF"/>
          </a:solid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4800"/>
              <a:buNone/>
            </a:pPr>
            <a:r>
              <a:rPr lang="es" dirty="0"/>
              <a:t>Machine Learning Model</a:t>
            </a:r>
            <a:endParaRPr dirty="0"/>
          </a:p>
        </p:txBody>
      </p:sp>
      <p:pic>
        <p:nvPicPr>
          <p:cNvPr id="91" name="Google Shape;91;g1375eebd163_0_0"/>
          <p:cNvPicPr preferRelativeResize="0"/>
          <p:nvPr/>
        </p:nvPicPr>
        <p:blipFill>
          <a:blip r:embed="rId3">
            <a:alphaModFix/>
          </a:blip>
          <a:stretch>
            <a:fillRect/>
          </a:stretch>
        </p:blipFill>
        <p:spPr>
          <a:xfrm>
            <a:off x="2229421" y="242821"/>
            <a:ext cx="1462549" cy="1462550"/>
          </a:xfrm>
          <a:prstGeom prst="rect">
            <a:avLst/>
          </a:prstGeom>
          <a:noFill/>
          <a:ln>
            <a:noFill/>
          </a:ln>
        </p:spPr>
      </p:pic>
    </p:spTree>
    <p:extLst>
      <p:ext uri="{BB962C8B-B14F-4D97-AF65-F5344CB8AC3E}">
        <p14:creationId xmlns:p14="http://schemas.microsoft.com/office/powerpoint/2010/main" val="2177518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1375eebd163_0_5"/>
          <p:cNvSpPr/>
          <p:nvPr/>
        </p:nvSpPr>
        <p:spPr>
          <a:xfrm>
            <a:off x="0" y="1321275"/>
            <a:ext cx="9144000" cy="3178200"/>
          </a:xfrm>
          <a:prstGeom prst="rect">
            <a:avLst/>
          </a:prstGeom>
          <a:solidFill>
            <a:srgbClr val="6D9EEB"/>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1375eebd163_0_5"/>
          <p:cNvSpPr txBox="1">
            <a:spLocks noGrp="1"/>
          </p:cNvSpPr>
          <p:nvPr>
            <p:ph type="ctrTitle" idx="4294967295"/>
          </p:nvPr>
        </p:nvSpPr>
        <p:spPr>
          <a:xfrm>
            <a:off x="311700" y="161450"/>
            <a:ext cx="8520600" cy="824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1"/>
              </a:buClr>
              <a:buSzPts val="4200"/>
              <a:buFont typeface="Amatic SC"/>
              <a:buNone/>
            </a:pPr>
            <a:r>
              <a:rPr lang="es" sz="5300" dirty="0"/>
              <a:t>ML Model</a:t>
            </a:r>
            <a:endParaRPr sz="5300" b="1" i="0" u="none" strike="noStrike" cap="none" dirty="0">
              <a:solidFill>
                <a:schemeClr val="accent1"/>
              </a:solidFill>
              <a:latin typeface="Amatic SC"/>
              <a:ea typeface="Amatic SC"/>
              <a:cs typeface="Amatic SC"/>
              <a:sym typeface="Amatic SC"/>
            </a:endParaRPr>
          </a:p>
        </p:txBody>
      </p:sp>
      <p:sp>
        <p:nvSpPr>
          <p:cNvPr id="98" name="Google Shape;98;g1375eebd163_0_5"/>
          <p:cNvSpPr/>
          <p:nvPr/>
        </p:nvSpPr>
        <p:spPr>
          <a:xfrm>
            <a:off x="0" y="1085675"/>
            <a:ext cx="2831400" cy="52500"/>
          </a:xfrm>
          <a:prstGeom prst="rect">
            <a:avLst/>
          </a:prstGeom>
          <a:solidFill>
            <a:srgbClr val="6D9EEB"/>
          </a:solid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Google Shape;90;g1375eebd163_0_0">
            <a:extLst>
              <a:ext uri="{FF2B5EF4-FFF2-40B4-BE49-F238E27FC236}">
                <a16:creationId xmlns:a16="http://schemas.microsoft.com/office/drawing/2014/main" id="{749D6900-FA1B-F951-8B32-76F85E543397}"/>
              </a:ext>
            </a:extLst>
          </p:cNvPr>
          <p:cNvSpPr txBox="1">
            <a:spLocks/>
          </p:cNvSpPr>
          <p:nvPr/>
        </p:nvSpPr>
        <p:spPr>
          <a:xfrm>
            <a:off x="647378" y="1779814"/>
            <a:ext cx="8184921" cy="2139043"/>
          </a:xfrm>
          <a:prstGeom prst="rect">
            <a:avLst/>
          </a:prstGeom>
          <a:solidFill>
            <a:srgbClr val="FFFFFF"/>
          </a:solidFill>
          <a:ln>
            <a:noFill/>
          </a:ln>
        </p:spPr>
        <p:txBody>
          <a:bodyPr spcFirstLastPara="1" wrap="square" lIns="91425" tIns="91425" rIns="91425" bIns="91425" anchor="ctr" anchorCtr="0">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4800"/>
            </a:pPr>
            <a:r>
              <a:rPr lang="en-US" sz="2800" dirty="0">
                <a:latin typeface="Source Code Pro" panose="020B0509030403020204" pitchFamily="49" charset="0"/>
                <a:ea typeface="Source Code Pro" panose="020B0509030403020204" pitchFamily="49" charset="0"/>
                <a:cs typeface="Amatic SC" pitchFamily="2" charset="-79"/>
              </a:rPr>
              <a:t>We will use K-Means cluster to predict which restaurant could be the user preference based on his location. </a:t>
            </a:r>
          </a:p>
          <a:p>
            <a:pPr algn="ctr">
              <a:buSzPts val="4800"/>
            </a:pPr>
            <a:endParaRPr lang="en-US" sz="2800" dirty="0">
              <a:latin typeface="Source Code Pro" panose="020B0509030403020204" pitchFamily="49" charset="0"/>
              <a:ea typeface="Source Code Pro" panose="020B0509030403020204" pitchFamily="49" charset="0"/>
              <a:cs typeface="Amatic SC" pitchFamily="2" charset="-79"/>
            </a:endParaRPr>
          </a:p>
          <a:p>
            <a:pPr algn="ctr">
              <a:buSzPts val="4800"/>
            </a:pPr>
            <a:endParaRPr lang="en-US" sz="2800" dirty="0">
              <a:latin typeface="Source Code Pro" panose="020B0509030403020204" pitchFamily="49" charset="0"/>
              <a:ea typeface="Source Code Pro" panose="020B0509030403020204" pitchFamily="49" charset="0"/>
              <a:cs typeface="Amatic SC" pitchFamily="2" charset="-79"/>
            </a:endParaRPr>
          </a:p>
          <a:p>
            <a:pPr algn="ctr">
              <a:buSzPts val="4800"/>
            </a:pPr>
            <a:r>
              <a:rPr lang="en-US" sz="2800" dirty="0">
                <a:latin typeface="Source Code Pro" panose="020B0509030403020204" pitchFamily="49" charset="0"/>
                <a:ea typeface="Source Code Pro" panose="020B0509030403020204" pitchFamily="49" charset="0"/>
                <a:cs typeface="Amatic SC" pitchFamily="2" charset="-79"/>
              </a:rPr>
              <a:t> The prediction will be used to determine in which cluster a restaurant can be. Those clusters will be parametrized using, rating and number of reviews. To make the search we will input user location and based on it, best restaurants will be shown on the map.</a:t>
            </a:r>
          </a:p>
        </p:txBody>
      </p:sp>
    </p:spTree>
    <p:extLst>
      <p:ext uri="{BB962C8B-B14F-4D97-AF65-F5344CB8AC3E}">
        <p14:creationId xmlns:p14="http://schemas.microsoft.com/office/powerpoint/2010/main" val="4141365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1375eebd163_0_5"/>
          <p:cNvSpPr/>
          <p:nvPr/>
        </p:nvSpPr>
        <p:spPr>
          <a:xfrm>
            <a:off x="0" y="1321275"/>
            <a:ext cx="9144000" cy="3178200"/>
          </a:xfrm>
          <a:prstGeom prst="rect">
            <a:avLst/>
          </a:prstGeom>
          <a:solidFill>
            <a:srgbClr val="6D9EEB"/>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1375eebd163_0_5"/>
          <p:cNvSpPr txBox="1">
            <a:spLocks noGrp="1"/>
          </p:cNvSpPr>
          <p:nvPr>
            <p:ph type="ctrTitle" idx="4294967295"/>
          </p:nvPr>
        </p:nvSpPr>
        <p:spPr>
          <a:xfrm>
            <a:off x="311700" y="161450"/>
            <a:ext cx="8520600" cy="824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1"/>
              </a:buClr>
              <a:buSzPts val="4200"/>
              <a:buFont typeface="Amatic SC"/>
              <a:buNone/>
            </a:pPr>
            <a:r>
              <a:rPr lang="es" sz="5300" dirty="0"/>
              <a:t>ML Model</a:t>
            </a:r>
            <a:endParaRPr sz="5300" b="1" i="0" u="none" strike="noStrike" cap="none" dirty="0">
              <a:solidFill>
                <a:schemeClr val="accent1"/>
              </a:solidFill>
              <a:latin typeface="Amatic SC"/>
              <a:ea typeface="Amatic SC"/>
              <a:cs typeface="Amatic SC"/>
              <a:sym typeface="Amatic SC"/>
            </a:endParaRPr>
          </a:p>
        </p:txBody>
      </p:sp>
      <p:sp>
        <p:nvSpPr>
          <p:cNvPr id="98" name="Google Shape;98;g1375eebd163_0_5"/>
          <p:cNvSpPr/>
          <p:nvPr/>
        </p:nvSpPr>
        <p:spPr>
          <a:xfrm>
            <a:off x="0" y="1085675"/>
            <a:ext cx="2831400" cy="52500"/>
          </a:xfrm>
          <a:prstGeom prst="rect">
            <a:avLst/>
          </a:prstGeom>
          <a:solidFill>
            <a:srgbClr val="6D9EEB"/>
          </a:solid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Google Shape;90;g1375eebd163_0_0">
            <a:extLst>
              <a:ext uri="{FF2B5EF4-FFF2-40B4-BE49-F238E27FC236}">
                <a16:creationId xmlns:a16="http://schemas.microsoft.com/office/drawing/2014/main" id="{749D6900-FA1B-F951-8B32-76F85E543397}"/>
              </a:ext>
            </a:extLst>
          </p:cNvPr>
          <p:cNvSpPr txBox="1">
            <a:spLocks/>
          </p:cNvSpPr>
          <p:nvPr/>
        </p:nvSpPr>
        <p:spPr>
          <a:xfrm>
            <a:off x="647378" y="1779814"/>
            <a:ext cx="8184921" cy="2139043"/>
          </a:xfrm>
          <a:prstGeom prst="rect">
            <a:avLst/>
          </a:prstGeom>
          <a:solidFill>
            <a:srgbClr val="FFFFFF"/>
          </a:solid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4800"/>
            </a:pPr>
            <a:r>
              <a:rPr lang="en-US" sz="2000" dirty="0">
                <a:latin typeface="Source Code Pro" panose="020B0509030403020204" pitchFamily="49" charset="0"/>
                <a:ea typeface="Source Code Pro" panose="020B0509030403020204" pitchFamily="49" charset="0"/>
                <a:cs typeface="Amatic SC" pitchFamily="2" charset="-79"/>
              </a:rPr>
              <a:t>We will use a Matrix Factorization and Gradient Decent Optimization to predict a text input and build a recommendation to the user using a string based on his preferences.</a:t>
            </a:r>
          </a:p>
          <a:p>
            <a:pPr algn="ctr">
              <a:buSzPts val="4800"/>
            </a:pPr>
            <a:endParaRPr lang="en-US" sz="2000" dirty="0">
              <a:latin typeface="Source Code Pro" panose="020B0509030403020204" pitchFamily="49" charset="0"/>
              <a:ea typeface="Source Code Pro" panose="020B0509030403020204" pitchFamily="49" charset="0"/>
              <a:cs typeface="Amatic SC" pitchFamily="2" charset="-79"/>
            </a:endParaRPr>
          </a:p>
          <a:p>
            <a:pPr algn="ctr">
              <a:buSzPts val="4800"/>
            </a:pPr>
            <a:r>
              <a:rPr lang="en-US" sz="2000" dirty="0">
                <a:latin typeface="Source Code Pro" panose="020B0509030403020204" pitchFamily="49" charset="0"/>
                <a:ea typeface="Source Code Pro" panose="020B0509030403020204" pitchFamily="49" charset="0"/>
                <a:cs typeface="Amatic SC" pitchFamily="2" charset="-79"/>
              </a:rPr>
              <a:t>We will use Yelp reviews to build the predictions</a:t>
            </a:r>
          </a:p>
          <a:p>
            <a:pPr algn="ctr">
              <a:buSzPts val="4800"/>
            </a:pPr>
            <a:endParaRPr lang="en-US" sz="2000" dirty="0">
              <a:latin typeface="Source Code Pro" panose="020B0509030403020204" pitchFamily="49" charset="0"/>
              <a:ea typeface="Source Code Pro" panose="020B0509030403020204" pitchFamily="49" charset="0"/>
              <a:cs typeface="Amatic SC" pitchFamily="2" charset="-79"/>
            </a:endParaRPr>
          </a:p>
        </p:txBody>
      </p:sp>
    </p:spTree>
    <p:extLst>
      <p:ext uri="{BB962C8B-B14F-4D97-AF65-F5344CB8AC3E}">
        <p14:creationId xmlns:p14="http://schemas.microsoft.com/office/powerpoint/2010/main" val="1436345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g1375eebd163_0_5"/>
          <p:cNvSpPr/>
          <p:nvPr/>
        </p:nvSpPr>
        <p:spPr>
          <a:xfrm>
            <a:off x="0" y="1321275"/>
            <a:ext cx="9144000" cy="3178200"/>
          </a:xfrm>
          <a:prstGeom prst="rect">
            <a:avLst/>
          </a:prstGeom>
          <a:solidFill>
            <a:srgbClr val="6D9EEB"/>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1375eebd163_0_5"/>
          <p:cNvSpPr txBox="1">
            <a:spLocks noGrp="1"/>
          </p:cNvSpPr>
          <p:nvPr>
            <p:ph type="ctrTitle" idx="4294967295"/>
          </p:nvPr>
        </p:nvSpPr>
        <p:spPr>
          <a:xfrm>
            <a:off x="311700" y="161450"/>
            <a:ext cx="8520600" cy="824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1"/>
              </a:buClr>
              <a:buSzPts val="4200"/>
              <a:buFont typeface="Amatic SC"/>
              <a:buNone/>
            </a:pPr>
            <a:r>
              <a:rPr lang="es" sz="5300" dirty="0"/>
              <a:t>ML Mosdel</a:t>
            </a:r>
            <a:endParaRPr sz="5300" b="1" i="0" u="none" strike="noStrike" cap="none" dirty="0">
              <a:solidFill>
                <a:schemeClr val="accent1"/>
              </a:solidFill>
              <a:latin typeface="Amatic SC"/>
              <a:ea typeface="Amatic SC"/>
              <a:cs typeface="Amatic SC"/>
              <a:sym typeface="Amatic SC"/>
            </a:endParaRPr>
          </a:p>
        </p:txBody>
      </p:sp>
      <p:sp>
        <p:nvSpPr>
          <p:cNvPr id="98" name="Google Shape;98;g1375eebd163_0_5"/>
          <p:cNvSpPr/>
          <p:nvPr/>
        </p:nvSpPr>
        <p:spPr>
          <a:xfrm>
            <a:off x="0" y="1085675"/>
            <a:ext cx="2831400" cy="52500"/>
          </a:xfrm>
          <a:prstGeom prst="rect">
            <a:avLst/>
          </a:prstGeom>
          <a:solidFill>
            <a:srgbClr val="6D9EEB"/>
          </a:solid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Google Shape;90;g1375eebd163_0_0">
            <a:extLst>
              <a:ext uri="{FF2B5EF4-FFF2-40B4-BE49-F238E27FC236}">
                <a16:creationId xmlns:a16="http://schemas.microsoft.com/office/drawing/2014/main" id="{749D6900-FA1B-F951-8B32-76F85E543397}"/>
              </a:ext>
            </a:extLst>
          </p:cNvPr>
          <p:cNvSpPr txBox="1">
            <a:spLocks/>
          </p:cNvSpPr>
          <p:nvPr/>
        </p:nvSpPr>
        <p:spPr>
          <a:xfrm>
            <a:off x="647378" y="1779814"/>
            <a:ext cx="8184921" cy="2139043"/>
          </a:xfrm>
          <a:prstGeom prst="rect">
            <a:avLst/>
          </a:prstGeom>
          <a:solidFill>
            <a:srgbClr val="FFFFFF"/>
          </a:solid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4800"/>
            </a:pPr>
            <a:r>
              <a:rPr lang="en-US" sz="2800" dirty="0">
                <a:latin typeface="Source Code Pro" panose="020B0509030403020204" pitchFamily="49" charset="0"/>
                <a:ea typeface="Source Code Pro" panose="020B0509030403020204" pitchFamily="49" charset="0"/>
                <a:cs typeface="Amatic SC" pitchFamily="2" charset="-79"/>
              </a:rPr>
              <a:t>Collaborative Based Filtering</a:t>
            </a:r>
          </a:p>
          <a:p>
            <a:pPr algn="ctr">
              <a:buSzPts val="4800"/>
            </a:pPr>
            <a:endParaRPr lang="en-US" sz="2800" dirty="0">
              <a:latin typeface="Source Code Pro" panose="020B0509030403020204" pitchFamily="49" charset="0"/>
              <a:ea typeface="Source Code Pro" panose="020B0509030403020204" pitchFamily="49" charset="0"/>
              <a:cs typeface="Amatic SC" pitchFamily="2" charset="-79"/>
            </a:endParaRPr>
          </a:p>
        </p:txBody>
      </p:sp>
    </p:spTree>
    <p:extLst>
      <p:ext uri="{BB962C8B-B14F-4D97-AF65-F5344CB8AC3E}">
        <p14:creationId xmlns:p14="http://schemas.microsoft.com/office/powerpoint/2010/main" val="3167859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2"/>
          <p:cNvPicPr preferRelativeResize="0"/>
          <p:nvPr/>
        </p:nvPicPr>
        <p:blipFill rotWithShape="1">
          <a:blip r:embed="rId3">
            <a:alphaModFix/>
          </a:blip>
          <a:srcRect t="33127" b="27330"/>
          <a:stretch/>
        </p:blipFill>
        <p:spPr>
          <a:xfrm>
            <a:off x="0" y="2742150"/>
            <a:ext cx="9143994" cy="2401349"/>
          </a:xfrm>
          <a:prstGeom prst="rect">
            <a:avLst/>
          </a:prstGeom>
          <a:noFill/>
          <a:ln>
            <a:noFill/>
          </a:ln>
        </p:spPr>
      </p:pic>
      <p:pic>
        <p:nvPicPr>
          <p:cNvPr id="64" name="Google Shape;64;p2"/>
          <p:cNvPicPr preferRelativeResize="0"/>
          <p:nvPr/>
        </p:nvPicPr>
        <p:blipFill rotWithShape="1">
          <a:blip r:embed="rId4">
            <a:alphaModFix/>
          </a:blip>
          <a:srcRect/>
          <a:stretch/>
        </p:blipFill>
        <p:spPr>
          <a:xfrm>
            <a:off x="0" y="0"/>
            <a:ext cx="2194710" cy="2742147"/>
          </a:xfrm>
          <a:prstGeom prst="rect">
            <a:avLst/>
          </a:prstGeom>
          <a:noFill/>
          <a:ln>
            <a:noFill/>
          </a:ln>
        </p:spPr>
      </p:pic>
      <p:pic>
        <p:nvPicPr>
          <p:cNvPr id="65" name="Google Shape;65;p2"/>
          <p:cNvPicPr preferRelativeResize="0"/>
          <p:nvPr/>
        </p:nvPicPr>
        <p:blipFill rotWithShape="1">
          <a:blip r:embed="rId5">
            <a:alphaModFix/>
          </a:blip>
          <a:srcRect/>
          <a:stretch/>
        </p:blipFill>
        <p:spPr>
          <a:xfrm>
            <a:off x="2194699" y="0"/>
            <a:ext cx="4096295" cy="2742148"/>
          </a:xfrm>
          <a:prstGeom prst="rect">
            <a:avLst/>
          </a:prstGeom>
          <a:noFill/>
          <a:ln>
            <a:noFill/>
          </a:ln>
        </p:spPr>
      </p:pic>
      <p:pic>
        <p:nvPicPr>
          <p:cNvPr id="66" name="Google Shape;66;p2"/>
          <p:cNvPicPr preferRelativeResize="0"/>
          <p:nvPr/>
        </p:nvPicPr>
        <p:blipFill rotWithShape="1">
          <a:blip r:embed="rId6">
            <a:alphaModFix/>
          </a:blip>
          <a:srcRect l="15414" r="5576"/>
          <a:stretch/>
        </p:blipFill>
        <p:spPr>
          <a:xfrm>
            <a:off x="6291000" y="13950"/>
            <a:ext cx="2853000" cy="27421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p:nvPr/>
        </p:nvSpPr>
        <p:spPr>
          <a:xfrm>
            <a:off x="0" y="1321275"/>
            <a:ext cx="9144000" cy="3178200"/>
          </a:xfrm>
          <a:prstGeom prst="rect">
            <a:avLst/>
          </a:prstGeom>
          <a:solidFill>
            <a:srgbClr val="6D9EEB"/>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
          <p:cNvSpPr txBox="1">
            <a:spLocks noGrp="1"/>
          </p:cNvSpPr>
          <p:nvPr>
            <p:ph type="ctrTitle" idx="4294967295"/>
          </p:nvPr>
        </p:nvSpPr>
        <p:spPr>
          <a:xfrm>
            <a:off x="311700" y="161450"/>
            <a:ext cx="8520600" cy="824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1"/>
              </a:buClr>
              <a:buSzPts val="4200"/>
              <a:buFont typeface="Amatic SC"/>
              <a:buNone/>
            </a:pPr>
            <a:r>
              <a:rPr lang="es" sz="5300" b="1" i="0" u="none" strike="noStrike" cap="none">
                <a:solidFill>
                  <a:schemeClr val="accent1"/>
                </a:solidFill>
                <a:latin typeface="Amatic SC"/>
                <a:ea typeface="Amatic SC"/>
                <a:cs typeface="Amatic SC"/>
                <a:sym typeface="Amatic SC"/>
              </a:rPr>
              <a:t>San Francisco</a:t>
            </a:r>
            <a:endParaRPr sz="5300" b="1" i="0" u="none" strike="noStrike" cap="none">
              <a:solidFill>
                <a:schemeClr val="accent1"/>
              </a:solidFill>
              <a:latin typeface="Amatic SC"/>
              <a:ea typeface="Amatic SC"/>
              <a:cs typeface="Amatic SC"/>
              <a:sym typeface="Amatic SC"/>
            </a:endParaRPr>
          </a:p>
        </p:txBody>
      </p:sp>
      <p:pic>
        <p:nvPicPr>
          <p:cNvPr id="73" name="Google Shape;73;p3"/>
          <p:cNvPicPr preferRelativeResize="0"/>
          <p:nvPr/>
        </p:nvPicPr>
        <p:blipFill rotWithShape="1">
          <a:blip r:embed="rId3">
            <a:alphaModFix/>
          </a:blip>
          <a:srcRect/>
          <a:stretch/>
        </p:blipFill>
        <p:spPr>
          <a:xfrm>
            <a:off x="311700" y="1263250"/>
            <a:ext cx="715950" cy="715950"/>
          </a:xfrm>
          <a:prstGeom prst="rect">
            <a:avLst/>
          </a:prstGeom>
          <a:noFill/>
          <a:ln>
            <a:noFill/>
          </a:ln>
        </p:spPr>
      </p:pic>
      <p:sp>
        <p:nvSpPr>
          <p:cNvPr id="74" name="Google Shape;74;p3"/>
          <p:cNvSpPr/>
          <p:nvPr/>
        </p:nvSpPr>
        <p:spPr>
          <a:xfrm>
            <a:off x="1510025" y="1420525"/>
            <a:ext cx="3649200" cy="558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Source Code Pro"/>
                <a:ea typeface="Source Code Pro"/>
                <a:cs typeface="Source Code Pro"/>
                <a:sym typeface="Source Code Pro"/>
              </a:rPr>
              <a:t>More than 4,300 restaurants</a:t>
            </a:r>
            <a:endParaRPr sz="1400" b="0" i="0" u="none" strike="noStrike" cap="none">
              <a:solidFill>
                <a:srgbClr val="000000"/>
              </a:solidFill>
              <a:latin typeface="Source Code Pro"/>
              <a:ea typeface="Source Code Pro"/>
              <a:cs typeface="Source Code Pro"/>
              <a:sym typeface="Source Code Pro"/>
            </a:endParaRPr>
          </a:p>
        </p:txBody>
      </p:sp>
      <p:sp>
        <p:nvSpPr>
          <p:cNvPr id="75" name="Google Shape;75;p3"/>
          <p:cNvSpPr/>
          <p:nvPr/>
        </p:nvSpPr>
        <p:spPr>
          <a:xfrm>
            <a:off x="1510025" y="2106325"/>
            <a:ext cx="3649200" cy="558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Source Code Pro"/>
                <a:ea typeface="Source Code Pro"/>
                <a:cs typeface="Source Code Pro"/>
                <a:sym typeface="Source Code Pro"/>
              </a:rPr>
              <a:t>Total area: 600.7km²</a:t>
            </a:r>
            <a:endParaRPr sz="900" b="0" i="0" u="none" strike="noStrike" cap="none">
              <a:solidFill>
                <a:srgbClr val="000000"/>
              </a:solidFill>
              <a:latin typeface="Source Code Pro"/>
              <a:ea typeface="Source Code Pro"/>
              <a:cs typeface="Source Code Pro"/>
              <a:sym typeface="Source Code Pro"/>
            </a:endParaRPr>
          </a:p>
        </p:txBody>
      </p:sp>
      <p:sp>
        <p:nvSpPr>
          <p:cNvPr id="76" name="Google Shape;76;p3"/>
          <p:cNvSpPr/>
          <p:nvPr/>
        </p:nvSpPr>
        <p:spPr>
          <a:xfrm>
            <a:off x="1510025" y="2792125"/>
            <a:ext cx="3649200" cy="558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Source Code Pro"/>
                <a:ea typeface="Source Code Pro"/>
                <a:cs typeface="Source Code Pro"/>
                <a:sym typeface="Source Code Pro"/>
              </a:rPr>
              <a:t>Land: 121km², Water: 479.7km²</a:t>
            </a:r>
            <a:endParaRPr sz="900" b="0" i="0" u="none" strike="noStrike" cap="none">
              <a:solidFill>
                <a:srgbClr val="000000"/>
              </a:solidFill>
              <a:latin typeface="Source Code Pro"/>
              <a:ea typeface="Source Code Pro"/>
              <a:cs typeface="Source Code Pro"/>
              <a:sym typeface="Source Code Pro"/>
            </a:endParaRPr>
          </a:p>
        </p:txBody>
      </p:sp>
      <p:pic>
        <p:nvPicPr>
          <p:cNvPr id="77" name="Google Shape;77;p3"/>
          <p:cNvPicPr preferRelativeResize="0"/>
          <p:nvPr/>
        </p:nvPicPr>
        <p:blipFill rotWithShape="1">
          <a:blip r:embed="rId4">
            <a:alphaModFix/>
          </a:blip>
          <a:srcRect/>
          <a:stretch/>
        </p:blipFill>
        <p:spPr>
          <a:xfrm>
            <a:off x="352475" y="2163400"/>
            <a:ext cx="931501" cy="1099626"/>
          </a:xfrm>
          <a:prstGeom prst="rect">
            <a:avLst/>
          </a:prstGeom>
          <a:noFill/>
          <a:ln>
            <a:noFill/>
          </a:ln>
        </p:spPr>
      </p:pic>
      <p:sp>
        <p:nvSpPr>
          <p:cNvPr id="78" name="Google Shape;78;p3"/>
          <p:cNvSpPr/>
          <p:nvPr/>
        </p:nvSpPr>
        <p:spPr>
          <a:xfrm>
            <a:off x="6064600" y="1420525"/>
            <a:ext cx="2665500" cy="5586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Source Code Pro"/>
                <a:ea typeface="Source Code Pro"/>
                <a:cs typeface="Source Code Pro"/>
                <a:sym typeface="Source Code Pro"/>
              </a:rPr>
              <a:t>Time Restraint</a:t>
            </a:r>
            <a:endParaRPr sz="1400" b="0" i="0" u="none" strike="noStrike" cap="none">
              <a:solidFill>
                <a:srgbClr val="000000"/>
              </a:solidFill>
              <a:latin typeface="Source Code Pro"/>
              <a:ea typeface="Source Code Pro"/>
              <a:cs typeface="Source Code Pro"/>
              <a:sym typeface="Source Code Pro"/>
            </a:endParaRPr>
          </a:p>
        </p:txBody>
      </p:sp>
      <p:pic>
        <p:nvPicPr>
          <p:cNvPr id="79" name="Google Shape;79;p3"/>
          <p:cNvPicPr preferRelativeResize="0"/>
          <p:nvPr/>
        </p:nvPicPr>
        <p:blipFill rotWithShape="1">
          <a:blip r:embed="rId5">
            <a:alphaModFix/>
          </a:blip>
          <a:srcRect/>
          <a:stretch/>
        </p:blipFill>
        <p:spPr>
          <a:xfrm>
            <a:off x="6923075" y="674117"/>
            <a:ext cx="1045725" cy="695409"/>
          </a:xfrm>
          <a:prstGeom prst="rect">
            <a:avLst/>
          </a:prstGeom>
          <a:noFill/>
          <a:ln>
            <a:noFill/>
          </a:ln>
        </p:spPr>
      </p:pic>
      <p:sp>
        <p:nvSpPr>
          <p:cNvPr id="80" name="Google Shape;80;p3"/>
          <p:cNvSpPr/>
          <p:nvPr/>
        </p:nvSpPr>
        <p:spPr>
          <a:xfrm>
            <a:off x="6064600" y="2106325"/>
            <a:ext cx="2714400" cy="5586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Source Code Pro"/>
                <a:ea typeface="Source Code Pro"/>
                <a:cs typeface="Source Code Pro"/>
                <a:sym typeface="Source Code Pro"/>
              </a:rPr>
              <a:t>Too many options</a:t>
            </a:r>
            <a:endParaRPr sz="1400" b="0" i="0" u="none" strike="noStrike" cap="none">
              <a:solidFill>
                <a:srgbClr val="000000"/>
              </a:solidFill>
              <a:latin typeface="Source Code Pro"/>
              <a:ea typeface="Source Code Pro"/>
              <a:cs typeface="Source Code Pro"/>
              <a:sym typeface="Source Code Pro"/>
            </a:endParaRPr>
          </a:p>
        </p:txBody>
      </p:sp>
      <p:sp>
        <p:nvSpPr>
          <p:cNvPr id="81" name="Google Shape;81;p3"/>
          <p:cNvSpPr/>
          <p:nvPr/>
        </p:nvSpPr>
        <p:spPr>
          <a:xfrm>
            <a:off x="6064600" y="2792125"/>
            <a:ext cx="2714400" cy="5586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Source Code Pro"/>
                <a:ea typeface="Source Code Pro"/>
                <a:cs typeface="Source Code Pro"/>
                <a:sym typeface="Source Code Pro"/>
              </a:rPr>
              <a:t>Location &amp; Preferences</a:t>
            </a:r>
            <a:endParaRPr sz="1400" b="0" i="0" u="none" strike="noStrike" cap="none">
              <a:solidFill>
                <a:srgbClr val="000000"/>
              </a:solidFill>
              <a:latin typeface="Source Code Pro"/>
              <a:ea typeface="Source Code Pro"/>
              <a:cs typeface="Source Code Pro"/>
              <a:sym typeface="Source Code Pro"/>
            </a:endParaRPr>
          </a:p>
        </p:txBody>
      </p:sp>
      <p:sp>
        <p:nvSpPr>
          <p:cNvPr id="82" name="Google Shape;82;p3"/>
          <p:cNvSpPr/>
          <p:nvPr/>
        </p:nvSpPr>
        <p:spPr>
          <a:xfrm>
            <a:off x="1510025" y="3477925"/>
            <a:ext cx="3649200" cy="824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Source Code Pro"/>
                <a:ea typeface="Source Code Pro"/>
                <a:cs typeface="Source Code Pro"/>
                <a:sym typeface="Source Code Pro"/>
              </a:rPr>
              <a:t>Tourism: </a:t>
            </a:r>
            <a:endParaRPr sz="1400" b="0" i="0" u="none" strike="noStrike" cap="none">
              <a:solidFill>
                <a:srgbClr val="000000"/>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Source Code Pro"/>
                <a:ea typeface="Source Code Pro"/>
                <a:cs typeface="Source Code Pro"/>
                <a:sym typeface="Source Code Pro"/>
              </a:rPr>
              <a:t>2019:around 26M</a:t>
            </a:r>
            <a:endParaRPr sz="1400" b="0" i="0" u="none" strike="noStrike" cap="none">
              <a:solidFill>
                <a:srgbClr val="000000"/>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Source Code Pro"/>
                <a:ea typeface="Source Code Pro"/>
                <a:cs typeface="Source Code Pro"/>
                <a:sym typeface="Source Code Pro"/>
              </a:rPr>
              <a:t>2022: 21M </a:t>
            </a:r>
            <a:r>
              <a:rPr lang="es" sz="1000" b="1" i="0" u="none" strike="noStrike" cap="none">
                <a:solidFill>
                  <a:srgbClr val="000000"/>
                </a:solidFill>
                <a:latin typeface="Amatic SC"/>
                <a:ea typeface="Amatic SC"/>
                <a:cs typeface="Amatic SC"/>
                <a:sym typeface="Amatic SC"/>
              </a:rPr>
              <a:t>*</a:t>
            </a:r>
            <a:r>
              <a:rPr lang="es" sz="1400" b="0" i="0" u="none" strike="noStrike" cap="none">
                <a:solidFill>
                  <a:srgbClr val="000000"/>
                </a:solidFill>
                <a:latin typeface="Source Code Pro"/>
                <a:ea typeface="Source Code Pro"/>
                <a:cs typeface="Source Code Pro"/>
                <a:sym typeface="Source Code Pro"/>
              </a:rPr>
              <a:t>Forecast</a:t>
            </a:r>
            <a:r>
              <a:rPr lang="es" sz="1000" b="1" i="0" u="none" strike="noStrike" cap="none">
                <a:solidFill>
                  <a:srgbClr val="000000"/>
                </a:solidFill>
                <a:latin typeface="Amatic SC"/>
                <a:ea typeface="Amatic SC"/>
                <a:cs typeface="Amatic SC"/>
                <a:sym typeface="Amatic SC"/>
              </a:rPr>
              <a:t>*</a:t>
            </a:r>
            <a:endParaRPr sz="1400" b="0" i="0" u="none" strike="noStrike" cap="none">
              <a:solidFill>
                <a:srgbClr val="000000"/>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Source Code Pro"/>
              <a:ea typeface="Source Code Pro"/>
              <a:cs typeface="Source Code Pro"/>
              <a:sym typeface="Source Code Pro"/>
            </a:endParaRPr>
          </a:p>
        </p:txBody>
      </p:sp>
      <p:sp>
        <p:nvSpPr>
          <p:cNvPr id="83" name="Google Shape;83;p3"/>
          <p:cNvSpPr/>
          <p:nvPr/>
        </p:nvSpPr>
        <p:spPr>
          <a:xfrm>
            <a:off x="6088750" y="3477925"/>
            <a:ext cx="2714400" cy="8244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Source Code Pro"/>
                <a:ea typeface="Source Code Pro"/>
                <a:cs typeface="Source Code Pro"/>
                <a:sym typeface="Source Code Pro"/>
              </a:rPr>
              <a:t>What is the best option &amp; the best route?</a:t>
            </a:r>
            <a:endParaRPr sz="1400" b="0" i="0" u="none" strike="noStrike" cap="none">
              <a:solidFill>
                <a:srgbClr val="000000"/>
              </a:solidFill>
              <a:latin typeface="Source Code Pro"/>
              <a:ea typeface="Source Code Pro"/>
              <a:cs typeface="Source Code Pro"/>
              <a:sym typeface="Source Code Pro"/>
            </a:endParaRPr>
          </a:p>
        </p:txBody>
      </p:sp>
      <p:pic>
        <p:nvPicPr>
          <p:cNvPr id="84" name="Google Shape;84;p3"/>
          <p:cNvPicPr preferRelativeResize="0"/>
          <p:nvPr/>
        </p:nvPicPr>
        <p:blipFill rotWithShape="1">
          <a:blip r:embed="rId6">
            <a:alphaModFix/>
          </a:blip>
          <a:srcRect/>
          <a:stretch/>
        </p:blipFill>
        <p:spPr>
          <a:xfrm>
            <a:off x="443063" y="3447225"/>
            <a:ext cx="750326" cy="750326"/>
          </a:xfrm>
          <a:prstGeom prst="rect">
            <a:avLst/>
          </a:prstGeom>
          <a:noFill/>
          <a:ln>
            <a:noFill/>
          </a:ln>
        </p:spPr>
      </p:pic>
      <p:sp>
        <p:nvSpPr>
          <p:cNvPr id="85" name="Google Shape;85;p3"/>
          <p:cNvSpPr/>
          <p:nvPr/>
        </p:nvSpPr>
        <p:spPr>
          <a:xfrm>
            <a:off x="0" y="1085675"/>
            <a:ext cx="2831400" cy="52500"/>
          </a:xfrm>
          <a:prstGeom prst="rect">
            <a:avLst/>
          </a:prstGeom>
          <a:solidFill>
            <a:srgbClr val="6D9EEB"/>
          </a:solid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D9EEB"/>
        </a:solidFill>
        <a:effectLst/>
      </p:bgPr>
    </p:bg>
    <p:spTree>
      <p:nvGrpSpPr>
        <p:cNvPr id="1" name="Shape 89"/>
        <p:cNvGrpSpPr/>
        <p:nvPr/>
      </p:nvGrpSpPr>
      <p:grpSpPr>
        <a:xfrm>
          <a:off x="0" y="0"/>
          <a:ext cx="0" cy="0"/>
          <a:chOff x="0" y="0"/>
          <a:chExt cx="0" cy="0"/>
        </a:xfrm>
      </p:grpSpPr>
      <p:sp>
        <p:nvSpPr>
          <p:cNvPr id="90" name="Google Shape;90;g1375eebd163_0_0"/>
          <p:cNvSpPr txBox="1">
            <a:spLocks noGrp="1"/>
          </p:cNvSpPr>
          <p:nvPr>
            <p:ph type="title"/>
          </p:nvPr>
        </p:nvSpPr>
        <p:spPr>
          <a:xfrm>
            <a:off x="2802750" y="802500"/>
            <a:ext cx="3538500" cy="3538500"/>
          </a:xfrm>
          <a:prstGeom prst="rect">
            <a:avLst/>
          </a:prstGeom>
          <a:solidFill>
            <a:srgbClr val="FFFFFF"/>
          </a:solid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4800"/>
              <a:buNone/>
            </a:pPr>
            <a:r>
              <a:rPr lang="es" dirty="0"/>
              <a:t>what questions do we want to solve</a:t>
            </a:r>
            <a:endParaRPr dirty="0"/>
          </a:p>
        </p:txBody>
      </p:sp>
      <p:pic>
        <p:nvPicPr>
          <p:cNvPr id="2" name="Google Shape;104;p4">
            <a:extLst>
              <a:ext uri="{FF2B5EF4-FFF2-40B4-BE49-F238E27FC236}">
                <a16:creationId xmlns:a16="http://schemas.microsoft.com/office/drawing/2014/main" id="{80CFCE25-ECDF-ED4F-E759-558C43B74075}"/>
              </a:ext>
            </a:extLst>
          </p:cNvPr>
          <p:cNvPicPr preferRelativeResize="0"/>
          <p:nvPr/>
        </p:nvPicPr>
        <p:blipFill rotWithShape="1">
          <a:blip r:embed="rId3">
            <a:alphaModFix/>
          </a:blip>
          <a:srcRect/>
          <a:stretch/>
        </p:blipFill>
        <p:spPr>
          <a:xfrm rot="-1472463">
            <a:off x="2159913" y="527582"/>
            <a:ext cx="1159975" cy="1159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1375eebd163_0_5"/>
          <p:cNvSpPr/>
          <p:nvPr/>
        </p:nvSpPr>
        <p:spPr>
          <a:xfrm>
            <a:off x="0" y="1321275"/>
            <a:ext cx="9144000" cy="3178200"/>
          </a:xfrm>
          <a:prstGeom prst="rect">
            <a:avLst/>
          </a:prstGeom>
          <a:solidFill>
            <a:srgbClr val="6D9EEB"/>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1375eebd163_0_5"/>
          <p:cNvSpPr txBox="1">
            <a:spLocks noGrp="1"/>
          </p:cNvSpPr>
          <p:nvPr>
            <p:ph type="ctrTitle" idx="4294967295"/>
          </p:nvPr>
        </p:nvSpPr>
        <p:spPr>
          <a:xfrm>
            <a:off x="311700" y="161450"/>
            <a:ext cx="8520600" cy="824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1"/>
              </a:buClr>
              <a:buSzPts val="4200"/>
              <a:buFont typeface="Amatic SC"/>
              <a:buNone/>
            </a:pPr>
            <a:r>
              <a:rPr lang="es" sz="5300"/>
              <a:t>main questions</a:t>
            </a:r>
            <a:endParaRPr sz="5300" b="1" i="0" u="none" strike="noStrike" cap="none">
              <a:solidFill>
                <a:schemeClr val="accent1"/>
              </a:solidFill>
              <a:latin typeface="Amatic SC"/>
              <a:ea typeface="Amatic SC"/>
              <a:cs typeface="Amatic SC"/>
              <a:sym typeface="Amatic SC"/>
            </a:endParaRPr>
          </a:p>
        </p:txBody>
      </p:sp>
      <p:sp>
        <p:nvSpPr>
          <p:cNvPr id="98" name="Google Shape;98;g1375eebd163_0_5"/>
          <p:cNvSpPr/>
          <p:nvPr/>
        </p:nvSpPr>
        <p:spPr>
          <a:xfrm>
            <a:off x="0" y="1085675"/>
            <a:ext cx="2831400" cy="52500"/>
          </a:xfrm>
          <a:prstGeom prst="rect">
            <a:avLst/>
          </a:prstGeom>
          <a:solidFill>
            <a:srgbClr val="6D9EEB"/>
          </a:solid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Google Shape;90;g1375eebd163_0_0">
            <a:extLst>
              <a:ext uri="{FF2B5EF4-FFF2-40B4-BE49-F238E27FC236}">
                <a16:creationId xmlns:a16="http://schemas.microsoft.com/office/drawing/2014/main" id="{749D6900-FA1B-F951-8B32-76F85E543397}"/>
              </a:ext>
            </a:extLst>
          </p:cNvPr>
          <p:cNvSpPr txBox="1">
            <a:spLocks/>
          </p:cNvSpPr>
          <p:nvPr/>
        </p:nvSpPr>
        <p:spPr>
          <a:xfrm>
            <a:off x="710293" y="1779814"/>
            <a:ext cx="8122006" cy="661307"/>
          </a:xfrm>
          <a:prstGeom prst="rect">
            <a:avLst/>
          </a:prstGeom>
          <a:solidFill>
            <a:srgbClr val="FFFFFF"/>
          </a:solidFill>
          <a:ln>
            <a:noFill/>
          </a:ln>
        </p:spPr>
        <p:txBody>
          <a:bodyPr spcFirstLastPara="1" wrap="square" lIns="91425" tIns="91425" rIns="91425" bIns="91425" anchor="ctr" anchorCtr="0">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4800"/>
            </a:pPr>
            <a:r>
              <a:rPr lang="en-US" sz="2800" dirty="0">
                <a:latin typeface="Source Code Pro" panose="020B0509030403020204" pitchFamily="49" charset="0"/>
                <a:ea typeface="Source Code Pro" panose="020B0509030403020204" pitchFamily="49" charset="0"/>
                <a:cs typeface="Amatic SC" pitchFamily="2" charset="-79"/>
              </a:rPr>
              <a:t>Can I obtain a recommendation of the best Restaurants near my location? (Lat &amp; Long)</a:t>
            </a:r>
          </a:p>
        </p:txBody>
      </p:sp>
      <p:sp>
        <p:nvSpPr>
          <p:cNvPr id="3" name="Oval 2">
            <a:extLst>
              <a:ext uri="{FF2B5EF4-FFF2-40B4-BE49-F238E27FC236}">
                <a16:creationId xmlns:a16="http://schemas.microsoft.com/office/drawing/2014/main" id="{6EB2EBCB-34BB-1B24-42E7-CABF6912247D}"/>
              </a:ext>
            </a:extLst>
          </p:cNvPr>
          <p:cNvSpPr/>
          <p:nvPr/>
        </p:nvSpPr>
        <p:spPr>
          <a:xfrm>
            <a:off x="0" y="1702252"/>
            <a:ext cx="816429" cy="816429"/>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4400" b="1" dirty="0">
                <a:solidFill>
                  <a:sysClr val="windowText" lastClr="000000"/>
                </a:solidFill>
                <a:latin typeface="Source Code Pro" panose="020B0509030403020204" pitchFamily="49" charset="0"/>
                <a:ea typeface="Source Code Pro" panose="020B0509030403020204" pitchFamily="49" charset="0"/>
                <a:cs typeface="Amatic SC" pitchFamily="2" charset="-79"/>
              </a:rPr>
              <a:t>1</a:t>
            </a:r>
          </a:p>
        </p:txBody>
      </p:sp>
      <p:sp>
        <p:nvSpPr>
          <p:cNvPr id="4" name="Google Shape;90;g1375eebd163_0_0">
            <a:extLst>
              <a:ext uri="{FF2B5EF4-FFF2-40B4-BE49-F238E27FC236}">
                <a16:creationId xmlns:a16="http://schemas.microsoft.com/office/drawing/2014/main" id="{15E38481-6ADA-0B44-2936-34876F57D16E}"/>
              </a:ext>
            </a:extLst>
          </p:cNvPr>
          <p:cNvSpPr txBox="1">
            <a:spLocks/>
          </p:cNvSpPr>
          <p:nvPr/>
        </p:nvSpPr>
        <p:spPr>
          <a:xfrm>
            <a:off x="710293" y="2702759"/>
            <a:ext cx="8122006" cy="661307"/>
          </a:xfrm>
          <a:prstGeom prst="rect">
            <a:avLst/>
          </a:prstGeom>
          <a:solidFill>
            <a:srgbClr val="FFFFFF"/>
          </a:solidFill>
          <a:ln>
            <a:noFill/>
          </a:ln>
        </p:spPr>
        <p:txBody>
          <a:bodyPr spcFirstLastPara="1" wrap="square" lIns="91425" tIns="91425" rIns="91425" bIns="91425" anchor="ctr" anchorCtr="0">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4800"/>
            </a:pPr>
            <a:r>
              <a:rPr lang="en-US" sz="2800" dirty="0">
                <a:latin typeface="Source Code Pro" panose="020B0509030403020204" pitchFamily="49" charset="0"/>
                <a:ea typeface="Source Code Pro" panose="020B0509030403020204" pitchFamily="49" charset="0"/>
                <a:cs typeface="Amatic SC" pitchFamily="2" charset="-79"/>
              </a:rPr>
              <a:t>Can that recommendation be “real” and not have a bias from maybe the own restaurants?</a:t>
            </a:r>
          </a:p>
        </p:txBody>
      </p:sp>
      <p:sp>
        <p:nvSpPr>
          <p:cNvPr id="5" name="Oval 4">
            <a:extLst>
              <a:ext uri="{FF2B5EF4-FFF2-40B4-BE49-F238E27FC236}">
                <a16:creationId xmlns:a16="http://schemas.microsoft.com/office/drawing/2014/main" id="{3AD5E5EC-A83C-71E4-FA46-A1C6DEE630B8}"/>
              </a:ext>
            </a:extLst>
          </p:cNvPr>
          <p:cNvSpPr/>
          <p:nvPr/>
        </p:nvSpPr>
        <p:spPr>
          <a:xfrm>
            <a:off x="0" y="2625197"/>
            <a:ext cx="816429" cy="816429"/>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4400" b="1" dirty="0">
                <a:solidFill>
                  <a:sysClr val="windowText" lastClr="000000"/>
                </a:solidFill>
                <a:latin typeface="Source Code Pro" panose="020B0509030403020204" pitchFamily="49" charset="0"/>
                <a:ea typeface="Source Code Pro" panose="020B0509030403020204" pitchFamily="49" charset="0"/>
                <a:cs typeface="Amatic SC" pitchFamily="2" charset="-79"/>
              </a:rPr>
              <a:t>2</a:t>
            </a:r>
          </a:p>
        </p:txBody>
      </p:sp>
      <p:sp>
        <p:nvSpPr>
          <p:cNvPr id="6" name="Google Shape;90;g1375eebd163_0_0">
            <a:extLst>
              <a:ext uri="{FF2B5EF4-FFF2-40B4-BE49-F238E27FC236}">
                <a16:creationId xmlns:a16="http://schemas.microsoft.com/office/drawing/2014/main" id="{B23D29C0-1461-DC9A-61CB-2F69D1C68D85}"/>
              </a:ext>
            </a:extLst>
          </p:cNvPr>
          <p:cNvSpPr txBox="1">
            <a:spLocks/>
          </p:cNvSpPr>
          <p:nvPr/>
        </p:nvSpPr>
        <p:spPr>
          <a:xfrm>
            <a:off x="647378" y="3624728"/>
            <a:ext cx="8184921" cy="661307"/>
          </a:xfrm>
          <a:prstGeom prst="rect">
            <a:avLst/>
          </a:prstGeom>
          <a:solidFill>
            <a:srgbClr val="FFFFFF"/>
          </a:solidFill>
          <a:ln>
            <a:noFill/>
          </a:ln>
        </p:spPr>
        <p:txBody>
          <a:bodyPr spcFirstLastPara="1" wrap="square" lIns="91425" tIns="91425" rIns="91425" bIns="91425" anchor="ctr" anchorCtr="0">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4800"/>
            </a:pPr>
            <a:r>
              <a:rPr lang="en-US" sz="2800" dirty="0">
                <a:latin typeface="Source Code Pro" panose="020B0509030403020204" pitchFamily="49" charset="0"/>
                <a:ea typeface="Source Code Pro" panose="020B0509030403020204" pitchFamily="49" charset="0"/>
                <a:cs typeface="Amatic SC" pitchFamily="2" charset="-79"/>
              </a:rPr>
              <a:t>Can that recommendation be streamlined based on important preferences to me and give me a route to visit them?</a:t>
            </a:r>
          </a:p>
        </p:txBody>
      </p:sp>
      <p:sp>
        <p:nvSpPr>
          <p:cNvPr id="7" name="Oval 6">
            <a:extLst>
              <a:ext uri="{FF2B5EF4-FFF2-40B4-BE49-F238E27FC236}">
                <a16:creationId xmlns:a16="http://schemas.microsoft.com/office/drawing/2014/main" id="{E2ABF1A8-3645-DEFE-AB90-C3F8FE192835}"/>
              </a:ext>
            </a:extLst>
          </p:cNvPr>
          <p:cNvSpPr/>
          <p:nvPr/>
        </p:nvSpPr>
        <p:spPr>
          <a:xfrm>
            <a:off x="0" y="3547166"/>
            <a:ext cx="816429" cy="816429"/>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4400" b="1" dirty="0">
                <a:solidFill>
                  <a:sysClr val="windowText" lastClr="000000"/>
                </a:solidFill>
                <a:latin typeface="Source Code Pro" panose="020B0509030403020204" pitchFamily="49" charset="0"/>
                <a:ea typeface="Source Code Pro" panose="020B0509030403020204" pitchFamily="49" charset="0"/>
                <a:cs typeface="Amatic SC" pitchFamily="2" charset="-79"/>
              </a:rPr>
              <a:t>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D9EEB"/>
        </a:solidFill>
        <a:effectLst/>
      </p:bgPr>
    </p:bg>
    <p:spTree>
      <p:nvGrpSpPr>
        <p:cNvPr id="1" name="Shape 102"/>
        <p:cNvGrpSpPr/>
        <p:nvPr/>
      </p:nvGrpSpPr>
      <p:grpSpPr>
        <a:xfrm>
          <a:off x="0" y="0"/>
          <a:ext cx="0" cy="0"/>
          <a:chOff x="0" y="0"/>
          <a:chExt cx="0" cy="0"/>
        </a:xfrm>
      </p:grpSpPr>
      <p:sp>
        <p:nvSpPr>
          <p:cNvPr id="103" name="Google Shape;103;p4"/>
          <p:cNvSpPr txBox="1">
            <a:spLocks noGrp="1"/>
          </p:cNvSpPr>
          <p:nvPr>
            <p:ph type="title"/>
          </p:nvPr>
        </p:nvSpPr>
        <p:spPr>
          <a:xfrm>
            <a:off x="2802750" y="802500"/>
            <a:ext cx="3538500" cy="3538500"/>
          </a:xfrm>
          <a:prstGeom prst="rect">
            <a:avLst/>
          </a:prstGeom>
          <a:solidFill>
            <a:srgbClr val="FFFFFF"/>
          </a:solid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4800"/>
              <a:buNone/>
            </a:pPr>
            <a:r>
              <a:rPr lang="es"/>
              <a:t>How Does the Restaurants Recommendator work?</a:t>
            </a:r>
            <a:endParaRPr/>
          </a:p>
        </p:txBody>
      </p:sp>
      <p:pic>
        <p:nvPicPr>
          <p:cNvPr id="3" name="Graphic 2" descr="Lightbulb and gear with solid fill">
            <a:extLst>
              <a:ext uri="{FF2B5EF4-FFF2-40B4-BE49-F238E27FC236}">
                <a16:creationId xmlns:a16="http://schemas.microsoft.com/office/drawing/2014/main" id="{DEA6B4E8-1377-07E7-EEB4-59090752E2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41776">
            <a:off x="5575329" y="283028"/>
            <a:ext cx="1687285" cy="16872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5"/>
          <p:cNvSpPr/>
          <p:nvPr/>
        </p:nvSpPr>
        <p:spPr>
          <a:xfrm>
            <a:off x="0" y="1321275"/>
            <a:ext cx="9144000" cy="3178200"/>
          </a:xfrm>
          <a:prstGeom prst="rect">
            <a:avLst/>
          </a:prstGeom>
          <a:solidFill>
            <a:srgbClr val="6D9EEB"/>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5"/>
          <p:cNvSpPr txBox="1">
            <a:spLocks noGrp="1"/>
          </p:cNvSpPr>
          <p:nvPr>
            <p:ph type="ctrTitle" idx="4294967295"/>
          </p:nvPr>
        </p:nvSpPr>
        <p:spPr>
          <a:xfrm>
            <a:off x="311700" y="161450"/>
            <a:ext cx="8520600" cy="824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1"/>
              </a:buClr>
              <a:buSzPts val="4200"/>
              <a:buFont typeface="Amatic SC"/>
              <a:buNone/>
            </a:pPr>
            <a:r>
              <a:rPr lang="es" sz="5300" b="1" i="0" u="none" strike="noStrike" cap="none">
                <a:solidFill>
                  <a:schemeClr val="accent1"/>
                </a:solidFill>
                <a:latin typeface="Amatic SC"/>
                <a:ea typeface="Amatic SC"/>
                <a:cs typeface="Amatic SC"/>
                <a:sym typeface="Amatic SC"/>
              </a:rPr>
              <a:t>Restaurants recommendator</a:t>
            </a:r>
            <a:endParaRPr sz="5300" b="1" i="0" u="none" strike="noStrike" cap="none">
              <a:solidFill>
                <a:schemeClr val="accent1"/>
              </a:solidFill>
              <a:latin typeface="Amatic SC"/>
              <a:ea typeface="Amatic SC"/>
              <a:cs typeface="Amatic SC"/>
              <a:sym typeface="Amatic SC"/>
            </a:endParaRPr>
          </a:p>
        </p:txBody>
      </p:sp>
      <p:sp>
        <p:nvSpPr>
          <p:cNvPr id="111" name="Google Shape;111;p5"/>
          <p:cNvSpPr/>
          <p:nvPr/>
        </p:nvSpPr>
        <p:spPr>
          <a:xfrm>
            <a:off x="0" y="1085675"/>
            <a:ext cx="2831400" cy="52500"/>
          </a:xfrm>
          <a:prstGeom prst="rect">
            <a:avLst/>
          </a:prstGeom>
          <a:solidFill>
            <a:srgbClr val="6D9EEB"/>
          </a:solid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5"/>
          <p:cNvSpPr/>
          <p:nvPr/>
        </p:nvSpPr>
        <p:spPr>
          <a:xfrm>
            <a:off x="1253550" y="1396350"/>
            <a:ext cx="570600" cy="480900"/>
          </a:xfrm>
          <a:prstGeom prst="rect">
            <a:avLst/>
          </a:prstGeom>
          <a:solidFill>
            <a:schemeClr val="lt1"/>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000000"/>
                </a:solidFill>
                <a:latin typeface="Source Code Pro SemiBold"/>
                <a:ea typeface="Source Code Pro SemiBold"/>
                <a:cs typeface="Source Code Pro SemiBold"/>
                <a:sym typeface="Source Code Pro SemiBold"/>
              </a:rPr>
              <a:t>1</a:t>
            </a:r>
            <a:endParaRPr sz="2000" b="0" i="0" u="none" strike="noStrike" cap="none">
              <a:solidFill>
                <a:srgbClr val="000000"/>
              </a:solidFill>
              <a:latin typeface="Source Code Pro SemiBold"/>
              <a:ea typeface="Source Code Pro SemiBold"/>
              <a:cs typeface="Source Code Pro SemiBold"/>
              <a:sym typeface="Source Code Pro SemiBold"/>
            </a:endParaRPr>
          </a:p>
        </p:txBody>
      </p:sp>
      <p:sp>
        <p:nvSpPr>
          <p:cNvPr id="113" name="Google Shape;113;p5"/>
          <p:cNvSpPr/>
          <p:nvPr/>
        </p:nvSpPr>
        <p:spPr>
          <a:xfrm>
            <a:off x="4149150" y="1396350"/>
            <a:ext cx="570600" cy="480900"/>
          </a:xfrm>
          <a:prstGeom prst="rect">
            <a:avLst/>
          </a:prstGeom>
          <a:solidFill>
            <a:schemeClr val="lt1"/>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000000"/>
                </a:solidFill>
                <a:latin typeface="Source Code Pro SemiBold"/>
                <a:ea typeface="Source Code Pro SemiBold"/>
                <a:cs typeface="Source Code Pro SemiBold"/>
                <a:sym typeface="Source Code Pro SemiBold"/>
              </a:rPr>
              <a:t>2</a:t>
            </a:r>
            <a:endParaRPr sz="2000" b="0" i="0" u="none" strike="noStrike" cap="none">
              <a:solidFill>
                <a:srgbClr val="000000"/>
              </a:solidFill>
              <a:latin typeface="Source Code Pro SemiBold"/>
              <a:ea typeface="Source Code Pro SemiBold"/>
              <a:cs typeface="Source Code Pro SemiBold"/>
              <a:sym typeface="Source Code Pro SemiBold"/>
            </a:endParaRPr>
          </a:p>
        </p:txBody>
      </p:sp>
      <p:sp>
        <p:nvSpPr>
          <p:cNvPr id="114" name="Google Shape;114;p5"/>
          <p:cNvSpPr/>
          <p:nvPr/>
        </p:nvSpPr>
        <p:spPr>
          <a:xfrm>
            <a:off x="3348150" y="1955350"/>
            <a:ext cx="2217300" cy="2356800"/>
          </a:xfrm>
          <a:prstGeom prst="roundRect">
            <a:avLst>
              <a:gd name="adj" fmla="val 16667"/>
            </a:avLst>
          </a:prstGeom>
          <a:solidFill>
            <a:schemeClr val="lt1"/>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s" sz="1300" b="0" i="0" u="none" strike="noStrike" cap="none">
                <a:solidFill>
                  <a:srgbClr val="000000"/>
                </a:solidFill>
                <a:latin typeface="Source Code Pro"/>
                <a:ea typeface="Source Code Pro"/>
                <a:cs typeface="Source Code Pro"/>
                <a:sym typeface="Source Code Pro"/>
              </a:rPr>
              <a:t>Our model </a:t>
            </a:r>
            <a:r>
              <a:rPr lang="es" sz="1300" b="1" i="0" u="none" strike="noStrike" cap="none">
                <a:solidFill>
                  <a:srgbClr val="000000"/>
                </a:solidFill>
                <a:latin typeface="Source Code Pro"/>
                <a:ea typeface="Source Code Pro"/>
                <a:cs typeface="Source Code Pro"/>
                <a:sym typeface="Source Code Pro"/>
              </a:rPr>
              <a:t>will select the best restaurants for you</a:t>
            </a:r>
            <a:r>
              <a:rPr lang="es" sz="1300" b="0" i="0" u="none" strike="noStrike" cap="none">
                <a:solidFill>
                  <a:srgbClr val="000000"/>
                </a:solidFill>
                <a:latin typeface="Source Code Pro"/>
                <a:ea typeface="Source Code Pro"/>
                <a:cs typeface="Source Code Pro"/>
                <a:sym typeface="Source Code Pro"/>
              </a:rPr>
              <a:t> according to the starting point (close to you) and according with the 3 words you wrote.</a:t>
            </a:r>
            <a:endParaRPr sz="1300" b="0" i="0" u="none" strike="noStrike" cap="none">
              <a:solidFill>
                <a:srgbClr val="000000"/>
              </a:solidFill>
              <a:latin typeface="Source Code Pro"/>
              <a:ea typeface="Source Code Pro"/>
              <a:cs typeface="Source Code Pro"/>
              <a:sym typeface="Source Code Pro"/>
            </a:endParaRPr>
          </a:p>
        </p:txBody>
      </p:sp>
      <p:sp>
        <p:nvSpPr>
          <p:cNvPr id="115" name="Google Shape;115;p5"/>
          <p:cNvSpPr/>
          <p:nvPr/>
        </p:nvSpPr>
        <p:spPr>
          <a:xfrm>
            <a:off x="7044750" y="1396350"/>
            <a:ext cx="570600" cy="480900"/>
          </a:xfrm>
          <a:prstGeom prst="rect">
            <a:avLst/>
          </a:prstGeom>
          <a:solidFill>
            <a:schemeClr val="lt1"/>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000000"/>
                </a:solidFill>
                <a:latin typeface="Source Code Pro SemiBold"/>
                <a:ea typeface="Source Code Pro SemiBold"/>
                <a:cs typeface="Source Code Pro SemiBold"/>
                <a:sym typeface="Source Code Pro SemiBold"/>
              </a:rPr>
              <a:t>3</a:t>
            </a:r>
            <a:endParaRPr sz="2000" b="0" i="0" u="none" strike="noStrike" cap="none">
              <a:solidFill>
                <a:srgbClr val="000000"/>
              </a:solidFill>
              <a:latin typeface="Source Code Pro SemiBold"/>
              <a:ea typeface="Source Code Pro SemiBold"/>
              <a:cs typeface="Source Code Pro SemiBold"/>
              <a:sym typeface="Source Code Pro SemiBold"/>
            </a:endParaRPr>
          </a:p>
        </p:txBody>
      </p:sp>
      <p:sp>
        <p:nvSpPr>
          <p:cNvPr id="116" name="Google Shape;116;p5"/>
          <p:cNvSpPr/>
          <p:nvPr/>
        </p:nvSpPr>
        <p:spPr>
          <a:xfrm>
            <a:off x="6243750" y="1955350"/>
            <a:ext cx="2217300" cy="2356800"/>
          </a:xfrm>
          <a:prstGeom prst="roundRect">
            <a:avLst>
              <a:gd name="adj" fmla="val 16667"/>
            </a:avLst>
          </a:prstGeom>
          <a:solidFill>
            <a:schemeClr val="lt1"/>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s" sz="1300" b="0" i="0" u="none" strike="noStrike" cap="none">
                <a:solidFill>
                  <a:srgbClr val="000000"/>
                </a:solidFill>
                <a:latin typeface="Source Code Pro"/>
                <a:ea typeface="Source Code Pro"/>
                <a:cs typeface="Source Code Pro"/>
                <a:sym typeface="Source Code Pro"/>
              </a:rPr>
              <a:t>Those restaurants will be </a:t>
            </a:r>
            <a:r>
              <a:rPr lang="es" sz="1300" b="1" i="0" u="none" strike="noStrike" cap="none">
                <a:solidFill>
                  <a:srgbClr val="000000"/>
                </a:solidFill>
                <a:latin typeface="Source Code Pro"/>
                <a:ea typeface="Source Code Pro"/>
                <a:cs typeface="Source Code Pro"/>
                <a:sym typeface="Source Code Pro"/>
              </a:rPr>
              <a:t>mapped</a:t>
            </a:r>
            <a:r>
              <a:rPr lang="es" sz="1300" b="0" i="0" u="none" strike="noStrike" cap="none">
                <a:solidFill>
                  <a:srgbClr val="000000"/>
                </a:solidFill>
                <a:latin typeface="Source Code Pro"/>
                <a:ea typeface="Source Code Pro"/>
                <a:cs typeface="Source Code Pro"/>
                <a:sym typeface="Source Code Pro"/>
              </a:rPr>
              <a:t> in the web page with the </a:t>
            </a:r>
            <a:r>
              <a:rPr lang="es" sz="1300" b="1" i="0" u="none" strike="noStrike" cap="none">
                <a:solidFill>
                  <a:srgbClr val="000000"/>
                </a:solidFill>
                <a:latin typeface="Source Code Pro"/>
                <a:ea typeface="Source Code Pro"/>
                <a:cs typeface="Source Code Pro"/>
                <a:sym typeface="Source Code Pro"/>
              </a:rPr>
              <a:t>best route</a:t>
            </a:r>
            <a:r>
              <a:rPr lang="es" sz="1300" b="0" i="0" u="none" strike="noStrike" cap="none">
                <a:solidFill>
                  <a:srgbClr val="000000"/>
                </a:solidFill>
                <a:latin typeface="Source Code Pro"/>
                <a:ea typeface="Source Code Pro"/>
                <a:cs typeface="Source Code Pro"/>
                <a:sym typeface="Source Code Pro"/>
              </a:rPr>
              <a:t> so you can have your whole day planned with your food for the day while you enjoy your vacations!</a:t>
            </a:r>
            <a:endParaRPr sz="1300" b="0" i="0" u="none" strike="noStrike" cap="none">
              <a:solidFill>
                <a:srgbClr val="000000"/>
              </a:solidFill>
              <a:latin typeface="Source Code Pro"/>
              <a:ea typeface="Source Code Pro"/>
              <a:cs typeface="Source Code Pro"/>
              <a:sym typeface="Source Code Pro"/>
            </a:endParaRPr>
          </a:p>
        </p:txBody>
      </p:sp>
      <p:sp>
        <p:nvSpPr>
          <p:cNvPr id="117" name="Google Shape;117;p5"/>
          <p:cNvSpPr/>
          <p:nvPr/>
        </p:nvSpPr>
        <p:spPr>
          <a:xfrm>
            <a:off x="528750" y="1955350"/>
            <a:ext cx="2217300" cy="2356800"/>
          </a:xfrm>
          <a:prstGeom prst="roundRect">
            <a:avLst>
              <a:gd name="adj" fmla="val 16667"/>
            </a:avLst>
          </a:prstGeom>
          <a:solidFill>
            <a:schemeClr val="lt1"/>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es" sz="1300" b="0" i="0" u="none" strike="noStrike" cap="none">
                <a:solidFill>
                  <a:srgbClr val="000000"/>
                </a:solidFill>
                <a:latin typeface="Source Code Pro"/>
                <a:ea typeface="Source Code Pro"/>
                <a:cs typeface="Source Code Pro"/>
                <a:sym typeface="Source Code Pro"/>
              </a:rPr>
              <a:t>Enter our web page, select the </a:t>
            </a:r>
            <a:r>
              <a:rPr lang="es" sz="1300" b="1" i="0" u="none" strike="noStrike" cap="none">
                <a:solidFill>
                  <a:srgbClr val="000000"/>
                </a:solidFill>
                <a:latin typeface="Source Code Pro"/>
                <a:ea typeface="Source Code Pro"/>
                <a:cs typeface="Source Code Pro"/>
                <a:sym typeface="Source Code Pro"/>
              </a:rPr>
              <a:t>starting point</a:t>
            </a:r>
            <a:r>
              <a:rPr lang="es" sz="1300" b="0" i="0" u="none" strike="noStrike" cap="none">
                <a:solidFill>
                  <a:srgbClr val="000000"/>
                </a:solidFill>
                <a:latin typeface="Source Code Pro"/>
                <a:ea typeface="Source Code Pro"/>
                <a:cs typeface="Source Code Pro"/>
                <a:sym typeface="Source Code Pro"/>
              </a:rPr>
              <a:t> and </a:t>
            </a:r>
            <a:r>
              <a:rPr lang="es" sz="1300" b="1" i="0" u="none" strike="noStrike" cap="none">
                <a:solidFill>
                  <a:srgbClr val="000000"/>
                </a:solidFill>
                <a:latin typeface="Source Code Pro"/>
                <a:ea typeface="Source Code Pro"/>
                <a:cs typeface="Source Code Pro"/>
                <a:sym typeface="Source Code Pro"/>
              </a:rPr>
              <a:t>write 3 words</a:t>
            </a:r>
            <a:r>
              <a:rPr lang="es" sz="1300" b="0" i="0" u="none" strike="noStrike" cap="none">
                <a:solidFill>
                  <a:srgbClr val="000000"/>
                </a:solidFill>
                <a:latin typeface="Source Code Pro"/>
                <a:ea typeface="Source Code Pro"/>
                <a:cs typeface="Source Code Pro"/>
                <a:sym typeface="Source Code Pro"/>
              </a:rPr>
              <a:t> of what you want to have in the restaurant </a:t>
            </a:r>
            <a:endParaRPr sz="1300" b="0" i="0" u="none" strike="noStrike" cap="none">
              <a:solidFill>
                <a:srgbClr val="000000"/>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000000"/>
              </a:buClr>
              <a:buSzPts val="1300"/>
              <a:buFont typeface="Arial"/>
              <a:buNone/>
            </a:pPr>
            <a:r>
              <a:rPr lang="es" sz="1300" b="0" i="0" u="none" strike="noStrike" cap="none">
                <a:solidFill>
                  <a:srgbClr val="000000"/>
                </a:solidFill>
                <a:latin typeface="Source Code Pro"/>
                <a:ea typeface="Source Code Pro"/>
                <a:cs typeface="Source Code Pro"/>
                <a:sym typeface="Source Code Pro"/>
              </a:rPr>
              <a:t>(example: romantic, view, outside).</a:t>
            </a:r>
            <a:endParaRPr sz="1300" b="0" i="0" u="none" strike="noStrike" cap="none">
              <a:solidFill>
                <a:srgbClr val="000000"/>
              </a:solidFill>
              <a:latin typeface="Source Code Pro"/>
              <a:ea typeface="Source Code Pro"/>
              <a:cs typeface="Source Code Pro"/>
              <a:sym typeface="Source Code Pro"/>
            </a:endParaRPr>
          </a:p>
        </p:txBody>
      </p:sp>
      <p:pic>
        <p:nvPicPr>
          <p:cNvPr id="118" name="Google Shape;118;p5"/>
          <p:cNvPicPr preferRelativeResize="0"/>
          <p:nvPr/>
        </p:nvPicPr>
        <p:blipFill rotWithShape="1">
          <a:blip r:embed="rId3">
            <a:alphaModFix/>
          </a:blip>
          <a:srcRect l="69796" b="26237"/>
          <a:stretch/>
        </p:blipFill>
        <p:spPr>
          <a:xfrm>
            <a:off x="7413775" y="46100"/>
            <a:ext cx="1152376" cy="1275174"/>
          </a:xfrm>
          <a:prstGeom prst="rect">
            <a:avLst/>
          </a:prstGeom>
          <a:noFill/>
          <a:ln>
            <a:noFill/>
          </a:ln>
          <a:effectLst>
            <a:outerShdw blurRad="242888" dist="9525" algn="bl" rotWithShape="0">
              <a:srgbClr val="9E9E9E">
                <a:alpha val="95686"/>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5"/>
          <p:cNvSpPr/>
          <p:nvPr/>
        </p:nvSpPr>
        <p:spPr>
          <a:xfrm>
            <a:off x="0" y="1321275"/>
            <a:ext cx="9144000" cy="3178200"/>
          </a:xfrm>
          <a:prstGeom prst="rect">
            <a:avLst/>
          </a:prstGeom>
          <a:solidFill>
            <a:srgbClr val="6D9EEB"/>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5"/>
          <p:cNvSpPr txBox="1">
            <a:spLocks noGrp="1"/>
          </p:cNvSpPr>
          <p:nvPr>
            <p:ph type="ctrTitle" idx="4294967295"/>
          </p:nvPr>
        </p:nvSpPr>
        <p:spPr>
          <a:xfrm>
            <a:off x="311700" y="161450"/>
            <a:ext cx="8520600" cy="824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1"/>
              </a:buClr>
              <a:buSzPts val="4200"/>
              <a:buFont typeface="Amatic SC"/>
              <a:buNone/>
            </a:pPr>
            <a:r>
              <a:rPr lang="es" sz="5300" b="1" i="0" u="none" strike="noStrike" cap="none">
                <a:solidFill>
                  <a:schemeClr val="accent1"/>
                </a:solidFill>
                <a:latin typeface="Amatic SC"/>
                <a:ea typeface="Amatic SC"/>
                <a:cs typeface="Amatic SC"/>
                <a:sym typeface="Amatic SC"/>
              </a:rPr>
              <a:t>Restaurants recommendator</a:t>
            </a:r>
            <a:endParaRPr sz="5300" b="1" i="0" u="none" strike="noStrike" cap="none">
              <a:solidFill>
                <a:schemeClr val="accent1"/>
              </a:solidFill>
              <a:latin typeface="Amatic SC"/>
              <a:ea typeface="Amatic SC"/>
              <a:cs typeface="Amatic SC"/>
              <a:sym typeface="Amatic SC"/>
            </a:endParaRPr>
          </a:p>
        </p:txBody>
      </p:sp>
      <p:sp>
        <p:nvSpPr>
          <p:cNvPr id="111" name="Google Shape;111;p5"/>
          <p:cNvSpPr/>
          <p:nvPr/>
        </p:nvSpPr>
        <p:spPr>
          <a:xfrm>
            <a:off x="0" y="1085675"/>
            <a:ext cx="2831400" cy="52500"/>
          </a:xfrm>
          <a:prstGeom prst="rect">
            <a:avLst/>
          </a:prstGeom>
          <a:solidFill>
            <a:srgbClr val="6D9EEB"/>
          </a:solid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8" name="Google Shape;118;p5"/>
          <p:cNvPicPr preferRelativeResize="0"/>
          <p:nvPr/>
        </p:nvPicPr>
        <p:blipFill rotWithShape="1">
          <a:blip r:embed="rId3">
            <a:alphaModFix/>
          </a:blip>
          <a:srcRect l="69796" b="26237"/>
          <a:stretch/>
        </p:blipFill>
        <p:spPr>
          <a:xfrm>
            <a:off x="7413775" y="46100"/>
            <a:ext cx="1152376" cy="1275174"/>
          </a:xfrm>
          <a:prstGeom prst="rect">
            <a:avLst/>
          </a:prstGeom>
          <a:noFill/>
          <a:ln>
            <a:noFill/>
          </a:ln>
          <a:effectLst>
            <a:outerShdw blurRad="242888" dist="9525" algn="bl" rotWithShape="0">
              <a:srgbClr val="9E9E9E">
                <a:alpha val="95686"/>
              </a:srgbClr>
            </a:outerShdw>
          </a:effectLst>
        </p:spPr>
      </p:pic>
      <p:pic>
        <p:nvPicPr>
          <p:cNvPr id="3" name="Picture 2" descr="Diagram&#10;&#10;Description automatically generated">
            <a:extLst>
              <a:ext uri="{FF2B5EF4-FFF2-40B4-BE49-F238E27FC236}">
                <a16:creationId xmlns:a16="http://schemas.microsoft.com/office/drawing/2014/main" id="{111321FA-BD89-9366-5D87-CBB33BF9E6C4}"/>
              </a:ext>
            </a:extLst>
          </p:cNvPr>
          <p:cNvPicPr>
            <a:picLocks noChangeAspect="1"/>
          </p:cNvPicPr>
          <p:nvPr/>
        </p:nvPicPr>
        <p:blipFill>
          <a:blip r:embed="rId4"/>
          <a:stretch>
            <a:fillRect/>
          </a:stretch>
        </p:blipFill>
        <p:spPr>
          <a:xfrm>
            <a:off x="2187464" y="1440426"/>
            <a:ext cx="4237830" cy="2939897"/>
          </a:xfrm>
          <a:prstGeom prst="rect">
            <a:avLst/>
          </a:prstGeom>
        </p:spPr>
      </p:pic>
    </p:spTree>
    <p:extLst>
      <p:ext uri="{BB962C8B-B14F-4D97-AF65-F5344CB8AC3E}">
        <p14:creationId xmlns:p14="http://schemas.microsoft.com/office/powerpoint/2010/main" val="3485497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D9EEB"/>
        </a:solidFill>
        <a:effectLst/>
      </p:bgPr>
    </p:bg>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2802750" y="802500"/>
            <a:ext cx="3538500" cy="3538500"/>
          </a:xfrm>
          <a:prstGeom prst="rect">
            <a:avLst/>
          </a:prstGeom>
          <a:solidFill>
            <a:srgbClr val="FFFFFF"/>
          </a:solid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4800"/>
              <a:buNone/>
            </a:pPr>
            <a:r>
              <a:rPr lang="es"/>
              <a:t>Data Source</a:t>
            </a:r>
            <a:endParaRPr/>
          </a:p>
        </p:txBody>
      </p:sp>
      <p:pic>
        <p:nvPicPr>
          <p:cNvPr id="124" name="Google Shape;124;p6"/>
          <p:cNvPicPr preferRelativeResize="0"/>
          <p:nvPr/>
        </p:nvPicPr>
        <p:blipFill rotWithShape="1">
          <a:blip r:embed="rId3">
            <a:alphaModFix/>
          </a:blip>
          <a:srcRect l="23941" t="25047" r="29073" b="28115"/>
          <a:stretch/>
        </p:blipFill>
        <p:spPr>
          <a:xfrm>
            <a:off x="2417825" y="578750"/>
            <a:ext cx="785100" cy="782700"/>
          </a:xfrm>
          <a:prstGeom prst="ellipse">
            <a:avLst/>
          </a:prstGeom>
          <a:noFill/>
          <a:ln>
            <a:noFill/>
          </a:ln>
        </p:spPr>
      </p:pic>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360</Words>
  <Application>Microsoft Macintosh PowerPoint</Application>
  <PresentationFormat>On-screen Show (16:9)</PresentationFormat>
  <Paragraphs>45</Paragraphs>
  <Slides>14</Slides>
  <Notes>14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Source Code Pro</vt:lpstr>
      <vt:lpstr>Source Code Pro SemiBold</vt:lpstr>
      <vt:lpstr>Arial</vt:lpstr>
      <vt:lpstr>Amatic SC</vt:lpstr>
      <vt:lpstr>Beach Day</vt:lpstr>
      <vt:lpstr>Restaurants recommendator</vt:lpstr>
      <vt:lpstr>PowerPoint Presentation</vt:lpstr>
      <vt:lpstr>San Francisco</vt:lpstr>
      <vt:lpstr>what questions do we want to solve</vt:lpstr>
      <vt:lpstr>main questions</vt:lpstr>
      <vt:lpstr>How Does the Restaurants Recommendator work?</vt:lpstr>
      <vt:lpstr>Restaurants recommendator</vt:lpstr>
      <vt:lpstr>Restaurants recommendator</vt:lpstr>
      <vt:lpstr>Data Source</vt:lpstr>
      <vt:lpstr>data source</vt:lpstr>
      <vt:lpstr>Machine Learning Model</vt:lpstr>
      <vt:lpstr>ML Model</vt:lpstr>
      <vt:lpstr>ML Model</vt:lpstr>
      <vt:lpstr>ML Mosdel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Restaurants recommendator</dc:title>
  <cp:lastModifiedBy>Jesús M.Z.</cp:lastModifiedBy>
  <cp:revision>1</cp:revision>
  <dcterms:modified xsi:type="dcterms:W3CDTF">2022-08-16T05:06:48Z</dcterms:modified>
</cp:coreProperties>
</file>